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324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39FC97F-B423-3F42-B486-F93676359B2D}">
          <p14:sldIdLst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535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788"/>
    <a:srgbClr val="C00000"/>
    <a:srgbClr val="E8D2E4"/>
    <a:srgbClr val="CFD6EA"/>
    <a:srgbClr val="F6BEBF"/>
    <a:srgbClr val="F5CFD5"/>
    <a:srgbClr val="FDB1BD"/>
    <a:srgbClr val="FCB4A4"/>
    <a:srgbClr val="F2B4AF"/>
    <a:srgbClr val="BEB4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34"/>
    <p:restoredTop sz="95897"/>
  </p:normalViewPr>
  <p:slideViewPr>
    <p:cSldViewPr snapToGrid="0" snapToObjects="1">
      <p:cViewPr>
        <p:scale>
          <a:sx n="32" d="100"/>
          <a:sy n="32" d="100"/>
        </p:scale>
        <p:origin x="2792" y="-192"/>
      </p:cViewPr>
      <p:guideLst>
        <p:guide orient="horz" pos="9535"/>
        <p:guide pos="67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3C733-3201-5E40-BDC1-22ADFD3ECD49}" type="datetimeFigureOut">
              <a:rPr kumimoji="1" lang="zh-TW" altLang="en-US" smtClean="0"/>
              <a:t>2022/1/14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E4382-4971-0B49-8984-F3141DD7C04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791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E4382-4971-0B49-8984-F3141DD7C04E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824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6.tiff"/><Relationship Id="rId4" Type="http://schemas.openxmlformats.org/officeDocument/2006/relationships/image" Target="../media/image2.png"/><Relationship Id="rId9" Type="http://schemas.openxmlformats.org/officeDocument/2006/relationships/image" Target="../media/image5.tiff"/></Relationships>
</file>

<file path=ppt/slideLayouts/_rels/slideLayout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image" Target="../media/image6.tiff"/><Relationship Id="rId4" Type="http://schemas.openxmlformats.org/officeDocument/2006/relationships/image" Target="../media/image3.png"/><Relationship Id="rId9" Type="http://schemas.openxmlformats.org/officeDocument/2006/relationships/image" Target="../media/image5.tiff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image" Target="../media/image6.tiff"/><Relationship Id="rId4" Type="http://schemas.openxmlformats.org/officeDocument/2006/relationships/image" Target="../media/image3.png"/><Relationship Id="rId9" Type="http://schemas.openxmlformats.org/officeDocument/2006/relationships/image" Target="../media/image5.tif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>
            <a:extLst>
              <a:ext uri="{FF2B5EF4-FFF2-40B4-BE49-F238E27FC236}">
                <a16:creationId xmlns:a16="http://schemas.microsoft.com/office/drawing/2014/main" id="{DEEB9147-0A7D-5740-B83D-7D01BE5C9F0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957" b="82065" l="14178" r="93960">
                        <a14:foregroundMark x1="55453" y1="76087" x2="55453" y2="76087"/>
                        <a14:foregroundMark x1="55453" y1="76087" x2="55453" y2="76087"/>
                        <a14:foregroundMark x1="29866" y1="75272" x2="84228" y2="76087"/>
                        <a14:foregroundMark x1="25923" y1="79348" x2="93289" y2="81929"/>
                        <a14:foregroundMark x1="30369" y1="79348" x2="46896" y2="74321"/>
                        <a14:foregroundMark x1="46896" y1="74321" x2="52265" y2="69293"/>
                        <a14:foregroundMark x1="15101" y1="79076" x2="93205" y2="81929"/>
                        <a14:foregroundMark x1="93205" y1="81929" x2="93960" y2="82201"/>
                        <a14:foregroundMark x1="18289" y1="78668" x2="15101" y2="77310"/>
                        <a14:foregroundMark x1="15101" y1="77310" x2="14178" y2="81929"/>
                        <a14:backgroundMark x1="55034" y1="31793" x2="55034" y2="31793"/>
                        <a14:backgroundMark x1="78020" y1="28668" x2="78020" y2="28668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70" t="3915" r="2646" b="15002"/>
          <a:stretch/>
        </p:blipFill>
        <p:spPr bwMode="auto">
          <a:xfrm rot="10800000">
            <a:off x="-806827" y="-207975"/>
            <a:ext cx="23424779" cy="133899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2381C1-0AFD-EB4F-93B3-1EB606A6F7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alphaModFix amt="1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690" y="10379791"/>
            <a:ext cx="15248965" cy="144388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D5FD53-8C99-F24D-84B4-C4AE35DD31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 amt="11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40" y="-1032775"/>
            <a:ext cx="6606953" cy="834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119DAB9-21FC-4048-838F-27DF485217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341" y="8115300"/>
            <a:ext cx="15240000" cy="1047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864071B-FF14-6E4D-B111-5E4EA62F41B5}"/>
              </a:ext>
            </a:extLst>
          </p:cNvPr>
          <p:cNvSpPr txBox="1"/>
          <p:nvPr userDrawn="1"/>
        </p:nvSpPr>
        <p:spPr>
          <a:xfrm>
            <a:off x="11746023" y="980808"/>
            <a:ext cx="9197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sz="2800" dirty="0">
                <a:solidFill>
                  <a:schemeClr val="tx1"/>
                </a:solidFill>
              </a:rPr>
              <a:t>1091</a:t>
            </a:r>
            <a:r>
              <a:rPr kumimoji="1" lang="zh-TW" altLang="en-US" sz="2800" dirty="0">
                <a:solidFill>
                  <a:schemeClr val="tx1"/>
                </a:solidFill>
              </a:rPr>
              <a:t>人文社會科學資訊跨域課程聯展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AC48AA-6B58-3348-BEC5-BAD4D4624FCE}"/>
              </a:ext>
            </a:extLst>
          </p:cNvPr>
          <p:cNvSpPr/>
          <p:nvPr userDrawn="1"/>
        </p:nvSpPr>
        <p:spPr>
          <a:xfrm>
            <a:off x="410478" y="496714"/>
            <a:ext cx="20533334" cy="2928178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Picture 21">
            <a:extLst>
              <a:ext uri="{FF2B5EF4-FFF2-40B4-BE49-F238E27FC236}">
                <a16:creationId xmlns:a16="http://schemas.microsoft.com/office/drawing/2014/main" id="{BFC5A332-709B-3E4E-A1C0-4C236C23944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9594527" y="27962616"/>
            <a:ext cx="1365326" cy="1815883"/>
          </a:xfrm>
          <a:prstGeom prst="rect">
            <a:avLst/>
          </a:prstGeom>
        </p:spPr>
      </p:pic>
      <p:pic>
        <p:nvPicPr>
          <p:cNvPr id="11" name="Picture 24">
            <a:extLst>
              <a:ext uri="{FF2B5EF4-FFF2-40B4-BE49-F238E27FC236}">
                <a16:creationId xmlns:a16="http://schemas.microsoft.com/office/drawing/2014/main" id="{9114EE58-C7C0-A049-87B0-A203FB20F18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7601563" y="28178299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5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C3248E7B-DF9D-974C-A25C-CAD2A398E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660" y="15836349"/>
            <a:ext cx="15248965" cy="144388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813CD94-555F-9E47-964B-CAFC44DB51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alphaModFix amt="1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40" y="2698764"/>
            <a:ext cx="6606953" cy="834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1A585-2877-E948-8429-509C65B26C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341" y="8115300"/>
            <a:ext cx="15240000" cy="1047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BEC12C8-B595-5E45-B8FD-20A0D5B10A3A}"/>
              </a:ext>
            </a:extLst>
          </p:cNvPr>
          <p:cNvSpPr/>
          <p:nvPr userDrawn="1"/>
        </p:nvSpPr>
        <p:spPr>
          <a:xfrm>
            <a:off x="-1" y="0"/>
            <a:ext cx="21383625" cy="57476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65100" dist="635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0B7D7D3-0D39-DC47-8153-844984203B90}"/>
              </a:ext>
            </a:extLst>
          </p:cNvPr>
          <p:cNvSpPr/>
          <p:nvPr userDrawn="1"/>
        </p:nvSpPr>
        <p:spPr>
          <a:xfrm>
            <a:off x="410478" y="496714"/>
            <a:ext cx="20533334" cy="292817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F6CBB7E5-5590-2F47-85DB-6A74661209C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957" b="82065" l="14178" r="93960">
                        <a14:foregroundMark x1="55453" y1="76087" x2="55453" y2="76087"/>
                        <a14:foregroundMark x1="55453" y1="76087" x2="55453" y2="76087"/>
                        <a14:foregroundMark x1="29866" y1="75272" x2="84228" y2="76087"/>
                        <a14:foregroundMark x1="25923" y1="79348" x2="93289" y2="81929"/>
                        <a14:foregroundMark x1="30369" y1="79348" x2="46896" y2="74321"/>
                        <a14:foregroundMark x1="46896" y1="74321" x2="52265" y2="69293"/>
                        <a14:foregroundMark x1="15101" y1="79076" x2="93205" y2="81929"/>
                        <a14:foregroundMark x1="93205" y1="81929" x2="93960" y2="82201"/>
                        <a14:foregroundMark x1="18289" y1="78668" x2="15101" y2="77310"/>
                        <a14:foregroundMark x1="15101" y1="77310" x2="14178" y2="81929"/>
                        <a14:backgroundMark x1="55034" y1="31793" x2="55034" y2="31793"/>
                        <a14:backgroundMark x1="78020" y1="28668" x2="78020" y2="28668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70" t="25466" r="2646" b="15002"/>
          <a:stretch/>
        </p:blipFill>
        <p:spPr bwMode="auto">
          <a:xfrm>
            <a:off x="-696685" y="1621809"/>
            <a:ext cx="22300216" cy="41258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1">
            <a:extLst>
              <a:ext uri="{FF2B5EF4-FFF2-40B4-BE49-F238E27FC236}">
                <a16:creationId xmlns:a16="http://schemas.microsoft.com/office/drawing/2014/main" id="{0C37EF88-53F7-354F-98F6-E8958D8BF48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9594527" y="27962616"/>
            <a:ext cx="1365326" cy="1815883"/>
          </a:xfrm>
          <a:prstGeom prst="rect">
            <a:avLst/>
          </a:prstGeom>
        </p:spPr>
      </p:pic>
      <p:pic>
        <p:nvPicPr>
          <p:cNvPr id="11" name="Picture 24">
            <a:extLst>
              <a:ext uri="{FF2B5EF4-FFF2-40B4-BE49-F238E27FC236}">
                <a16:creationId xmlns:a16="http://schemas.microsoft.com/office/drawing/2014/main" id="{4868C50D-6B11-A64A-86FC-FB3C8FDCDEA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7601563" y="28178299"/>
            <a:ext cx="1600200" cy="16002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51AFC6-6E7C-1048-9A22-4605A86E7A5B}"/>
              </a:ext>
            </a:extLst>
          </p:cNvPr>
          <p:cNvSpPr txBox="1"/>
          <p:nvPr userDrawn="1"/>
        </p:nvSpPr>
        <p:spPr>
          <a:xfrm>
            <a:off x="11746023" y="863485"/>
            <a:ext cx="9197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sz="2800" dirty="0">
                <a:solidFill>
                  <a:schemeClr val="bg1"/>
                </a:solidFill>
              </a:rPr>
              <a:t>1091</a:t>
            </a:r>
            <a:r>
              <a:rPr kumimoji="1" lang="zh-TW" altLang="en-US" sz="2800" dirty="0">
                <a:solidFill>
                  <a:schemeClr val="bg1"/>
                </a:solidFill>
              </a:rPr>
              <a:t>人文社會科學資訊跨域課程聯展</a:t>
            </a:r>
          </a:p>
        </p:txBody>
      </p:sp>
    </p:spTree>
    <p:extLst>
      <p:ext uri="{BB962C8B-B14F-4D97-AF65-F5344CB8AC3E}">
        <p14:creationId xmlns:p14="http://schemas.microsoft.com/office/powerpoint/2010/main" val="3386642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C3248E7B-DF9D-974C-A25C-CAD2A398E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660" y="15836349"/>
            <a:ext cx="15248965" cy="144388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813CD94-555F-9E47-964B-CAFC44DB51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alphaModFix amt="1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40" y="2698764"/>
            <a:ext cx="6606953" cy="834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1A585-2877-E948-8429-509C65B26C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341" y="8115300"/>
            <a:ext cx="15240000" cy="1047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BEC12C8-B595-5E45-B8FD-20A0D5B10A3A}"/>
              </a:ext>
            </a:extLst>
          </p:cNvPr>
          <p:cNvSpPr/>
          <p:nvPr userDrawn="1"/>
        </p:nvSpPr>
        <p:spPr>
          <a:xfrm>
            <a:off x="-1" y="0"/>
            <a:ext cx="21383625" cy="57476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65100" dist="635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0B7D7D3-0D39-DC47-8153-844984203B90}"/>
              </a:ext>
            </a:extLst>
          </p:cNvPr>
          <p:cNvSpPr/>
          <p:nvPr userDrawn="1"/>
        </p:nvSpPr>
        <p:spPr>
          <a:xfrm>
            <a:off x="410478" y="496714"/>
            <a:ext cx="20533334" cy="292817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F6CBB7E5-5590-2F47-85DB-6A74661209C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957" b="82065" l="14178" r="93960">
                        <a14:foregroundMark x1="55453" y1="76087" x2="55453" y2="76087"/>
                        <a14:foregroundMark x1="55453" y1="76087" x2="55453" y2="76087"/>
                        <a14:foregroundMark x1="29866" y1="75272" x2="84228" y2="76087"/>
                        <a14:foregroundMark x1="25923" y1="79348" x2="93289" y2="81929"/>
                        <a14:foregroundMark x1="30369" y1="79348" x2="46896" y2="74321"/>
                        <a14:foregroundMark x1="46896" y1="74321" x2="52265" y2="69293"/>
                        <a14:foregroundMark x1="15101" y1="79076" x2="93205" y2="81929"/>
                        <a14:foregroundMark x1="93205" y1="81929" x2="93960" y2="82201"/>
                        <a14:foregroundMark x1="18289" y1="78668" x2="15101" y2="77310"/>
                        <a14:foregroundMark x1="15101" y1="77310" x2="14178" y2="81929"/>
                        <a14:backgroundMark x1="55034" y1="31793" x2="55034" y2="31793"/>
                        <a14:backgroundMark x1="78020" y1="28668" x2="78020" y2="28668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70" t="25466" r="2646" b="15002"/>
          <a:stretch/>
        </p:blipFill>
        <p:spPr bwMode="auto">
          <a:xfrm>
            <a:off x="-696685" y="1621809"/>
            <a:ext cx="22300216" cy="41258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1">
            <a:extLst>
              <a:ext uri="{FF2B5EF4-FFF2-40B4-BE49-F238E27FC236}">
                <a16:creationId xmlns:a16="http://schemas.microsoft.com/office/drawing/2014/main" id="{0C37EF88-53F7-354F-98F6-E8958D8BF48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9594527" y="27962616"/>
            <a:ext cx="1365326" cy="1815883"/>
          </a:xfrm>
          <a:prstGeom prst="rect">
            <a:avLst/>
          </a:prstGeom>
        </p:spPr>
      </p:pic>
      <p:pic>
        <p:nvPicPr>
          <p:cNvPr id="11" name="Picture 24">
            <a:extLst>
              <a:ext uri="{FF2B5EF4-FFF2-40B4-BE49-F238E27FC236}">
                <a16:creationId xmlns:a16="http://schemas.microsoft.com/office/drawing/2014/main" id="{4868C50D-6B11-A64A-86FC-FB3C8FDCDEA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7601563" y="28178299"/>
            <a:ext cx="1600200" cy="16002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51AFC6-6E7C-1048-9A22-4605A86E7A5B}"/>
              </a:ext>
            </a:extLst>
          </p:cNvPr>
          <p:cNvSpPr txBox="1"/>
          <p:nvPr userDrawn="1"/>
        </p:nvSpPr>
        <p:spPr>
          <a:xfrm>
            <a:off x="11746023" y="863485"/>
            <a:ext cx="9197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sz="2800" dirty="0">
                <a:solidFill>
                  <a:schemeClr val="bg1"/>
                </a:solidFill>
              </a:rPr>
              <a:t>1091</a:t>
            </a:r>
            <a:r>
              <a:rPr kumimoji="1" lang="zh-TW" altLang="en-US" sz="2800" dirty="0">
                <a:solidFill>
                  <a:schemeClr val="bg1"/>
                </a:solidFill>
              </a:rPr>
              <a:t>人文社會科學資訊跨域課程聯展</a:t>
            </a:r>
          </a:p>
        </p:txBody>
      </p:sp>
    </p:spTree>
    <p:extLst>
      <p:ext uri="{BB962C8B-B14F-4D97-AF65-F5344CB8AC3E}">
        <p14:creationId xmlns:p14="http://schemas.microsoft.com/office/powerpoint/2010/main" val="3695293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EC31770E-4DED-F34E-A6E1-6793C44AE67D}"/>
              </a:ext>
            </a:extLst>
          </p:cNvPr>
          <p:cNvSpPr/>
          <p:nvPr userDrawn="1"/>
        </p:nvSpPr>
        <p:spPr>
          <a:xfrm>
            <a:off x="410478" y="-610671"/>
            <a:ext cx="20533334" cy="3038917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Rectangle 1" descr="Purple Header Bar">
            <a:extLst>
              <a:ext uri="{FF2B5EF4-FFF2-40B4-BE49-F238E27FC236}">
                <a16:creationId xmlns:a16="http://schemas.microsoft.com/office/drawing/2014/main" id="{B143412B-1A36-6847-BA48-4CB1118A2EE1}"/>
              </a:ext>
            </a:extLst>
          </p:cNvPr>
          <p:cNvSpPr/>
          <p:nvPr userDrawn="1"/>
        </p:nvSpPr>
        <p:spPr>
          <a:xfrm>
            <a:off x="-108821" y="-1063344"/>
            <a:ext cx="21601266" cy="7650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2"/>
          </a:p>
        </p:txBody>
      </p:sp>
      <p:pic>
        <p:nvPicPr>
          <p:cNvPr id="8" name="Picture 4" descr="Gold Boundless Bar">
            <a:extLst>
              <a:ext uri="{FF2B5EF4-FFF2-40B4-BE49-F238E27FC236}">
                <a16:creationId xmlns:a16="http://schemas.microsoft.com/office/drawing/2014/main" id="{5B43CFE3-56C4-AD48-BA89-16233E9EF6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258" y="3712438"/>
            <a:ext cx="3816224" cy="936055"/>
          </a:xfrm>
          <a:prstGeom prst="rect">
            <a:avLst/>
          </a:prstGeom>
        </p:spPr>
      </p:pic>
      <p:pic>
        <p:nvPicPr>
          <p:cNvPr id="10" name="Picture 21">
            <a:extLst>
              <a:ext uri="{FF2B5EF4-FFF2-40B4-BE49-F238E27FC236}">
                <a16:creationId xmlns:a16="http://schemas.microsoft.com/office/drawing/2014/main" id="{F874DE57-FC52-5D4E-A92F-298E6AFACB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94527" y="-610671"/>
            <a:ext cx="1365326" cy="1815883"/>
          </a:xfrm>
          <a:prstGeom prst="rect">
            <a:avLst/>
          </a:prstGeom>
        </p:spPr>
      </p:pic>
      <p:pic>
        <p:nvPicPr>
          <p:cNvPr id="11" name="Picture 24">
            <a:extLst>
              <a:ext uri="{FF2B5EF4-FFF2-40B4-BE49-F238E27FC236}">
                <a16:creationId xmlns:a16="http://schemas.microsoft.com/office/drawing/2014/main" id="{73B9DF43-97DD-D840-A4C2-EE48F7783E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01563" y="-394988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83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60"/>
          </a:xfrm>
        </p:spPr>
        <p:txBody>
          <a:bodyPr anchor="b"/>
          <a:lstStyle>
            <a:lvl1pPr algn="ctr">
              <a:defRPr sz="1395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580"/>
            </a:lvl1pPr>
            <a:lvl2pPr marL="1063042" indent="0" algn="ctr">
              <a:buNone/>
              <a:defRPr sz="4650"/>
            </a:lvl2pPr>
            <a:lvl3pPr marL="2126084" indent="0" algn="ctr">
              <a:buNone/>
              <a:defRPr sz="4185"/>
            </a:lvl3pPr>
            <a:lvl4pPr marL="3189126" indent="0" algn="ctr">
              <a:buNone/>
              <a:defRPr sz="3721"/>
            </a:lvl4pPr>
            <a:lvl5pPr marL="4252167" indent="0" algn="ctr">
              <a:buNone/>
              <a:defRPr sz="3721"/>
            </a:lvl5pPr>
            <a:lvl6pPr marL="5315209" indent="0" algn="ctr">
              <a:buNone/>
              <a:defRPr sz="3721"/>
            </a:lvl6pPr>
            <a:lvl7pPr marL="6378251" indent="0" algn="ctr">
              <a:buNone/>
              <a:defRPr sz="3721"/>
            </a:lvl7pPr>
            <a:lvl8pPr marL="7441293" indent="0" algn="ctr">
              <a:buNone/>
              <a:defRPr sz="3721"/>
            </a:lvl8pPr>
            <a:lvl9pPr marL="8504335" indent="0" algn="ctr">
              <a:buNone/>
              <a:defRPr sz="3721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1444-C34C-AD43-8DDF-A21EF4E7181D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0C05-6F4A-EE41-87D7-FF4C0A138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71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5EF89-3B02-674F-899E-A7A77B8D83AE}" type="datetimeFigureOut">
              <a:rPr kumimoji="1" lang="zh-TW" altLang="en-US" smtClean="0"/>
              <a:t>2022/1/14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C8BE0-7861-404A-B73B-BB4ED42E9D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033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8.png"/><Relationship Id="rId21" Type="http://schemas.openxmlformats.org/officeDocument/2006/relationships/image" Target="../media/image2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19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8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7.png"/><Relationship Id="rId10" Type="http://schemas.openxmlformats.org/officeDocument/2006/relationships/image" Target="../media/image15.png"/><Relationship Id="rId19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2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4B0EC4FC-0250-D54B-B2B9-37F2DAC12B7A}"/>
              </a:ext>
            </a:extLst>
          </p:cNvPr>
          <p:cNvSpPr/>
          <p:nvPr/>
        </p:nvSpPr>
        <p:spPr>
          <a:xfrm>
            <a:off x="0" y="-977"/>
            <a:ext cx="21383625" cy="2384364"/>
          </a:xfrm>
          <a:prstGeom prst="rect">
            <a:avLst/>
          </a:prstGeom>
          <a:solidFill>
            <a:srgbClr val="BEB4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14CF9EFE-E2E9-3F4F-BCD5-01CA36D86AFC}"/>
              </a:ext>
            </a:extLst>
          </p:cNvPr>
          <p:cNvGrpSpPr/>
          <p:nvPr/>
        </p:nvGrpSpPr>
        <p:grpSpPr>
          <a:xfrm>
            <a:off x="6227854" y="890041"/>
            <a:ext cx="8927916" cy="1416178"/>
            <a:chOff x="630992" y="1012505"/>
            <a:chExt cx="9223439" cy="2516232"/>
          </a:xfrm>
        </p:grpSpPr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F3AFB45F-419F-9242-9CF4-2FE8EBE65AEC}"/>
                </a:ext>
              </a:extLst>
            </p:cNvPr>
            <p:cNvSpPr txBox="1"/>
            <p:nvPr/>
          </p:nvSpPr>
          <p:spPr>
            <a:xfrm>
              <a:off x="687367" y="1012505"/>
              <a:ext cx="9167064" cy="1242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TW" sz="6600" b="1" dirty="0">
                  <a:solidFill>
                    <a:schemeClr val="bg1"/>
                  </a:solidFill>
                  <a:latin typeface="Noto Sans CJK TC Regular" panose="020B0500000000000000" pitchFamily="34" charset="-128"/>
                  <a:ea typeface="Noto Sans CJK TC Regular" panose="020B0500000000000000" pitchFamily="34" charset="-128"/>
                  <a:cs typeface="Helvetica Neue"/>
                  <a:sym typeface="Helvetica Neue"/>
                </a:rPr>
                <a:t>Long Tail Annihilator</a:t>
              </a:r>
              <a:endParaRPr lang="zh-TW" altLang="en-US" sz="6600" b="1" dirty="0">
                <a:solidFill>
                  <a:schemeClr val="bg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Helvetica Neue"/>
                <a:sym typeface="Helvetica Neue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83F802B5-B28B-6249-A503-6FB657F2B134}"/>
                </a:ext>
              </a:extLst>
            </p:cNvPr>
            <p:cNvSpPr txBox="1"/>
            <p:nvPr/>
          </p:nvSpPr>
          <p:spPr>
            <a:xfrm>
              <a:off x="630992" y="1067679"/>
              <a:ext cx="9167064" cy="2461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TW" sz="6600" b="1" dirty="0">
                  <a:solidFill>
                    <a:srgbClr val="3A5683"/>
                  </a:solidFill>
                  <a:latin typeface="Noto Sans CJK TC Regular" panose="020B0500000000000000" pitchFamily="34" charset="-128"/>
                  <a:ea typeface="Noto Sans CJK TC Regular" panose="020B0500000000000000" pitchFamily="34" charset="-128"/>
                  <a:cs typeface="Helvetica Neue"/>
                  <a:sym typeface="Helvetica Neue"/>
                </a:rPr>
                <a:t>Long Tail Annihilator</a:t>
              </a:r>
              <a:br>
                <a:rPr lang="zh-TW" altLang="en-US" sz="6600" b="1" dirty="0">
                  <a:solidFill>
                    <a:srgbClr val="3A5683"/>
                  </a:solidFill>
                  <a:latin typeface="Noto Sans CJK TC Regular" panose="020B0500000000000000" pitchFamily="34" charset="-128"/>
                  <a:ea typeface="Noto Sans CJK TC Regular" panose="020B0500000000000000" pitchFamily="34" charset="-128"/>
                  <a:cs typeface="Helvetica Neue"/>
                  <a:sym typeface="Helvetica Neue"/>
                </a:rPr>
              </a:br>
              <a:endParaRPr lang="zh-TW" altLang="en-US" sz="6600" b="1" dirty="0">
                <a:solidFill>
                  <a:srgbClr val="3A5683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Helvetica Neue"/>
                <a:sym typeface="Helvetica Neue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B160CADA-38BF-E744-B5D4-F8435429EC1D}"/>
              </a:ext>
            </a:extLst>
          </p:cNvPr>
          <p:cNvSpPr/>
          <p:nvPr/>
        </p:nvSpPr>
        <p:spPr>
          <a:xfrm>
            <a:off x="248304" y="2437143"/>
            <a:ext cx="4625893" cy="850235"/>
          </a:xfrm>
          <a:prstGeom prst="rect">
            <a:avLst/>
          </a:prstGeom>
          <a:solidFill>
            <a:srgbClr val="9D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TW" sz="4200" b="1" dirty="0">
                <a:ea typeface="Noto Sans CJK TC Regular" panose="020B0500000000000000" pitchFamily="34" charset="-128"/>
              </a:rPr>
              <a:t>Model Architecture</a:t>
            </a:r>
            <a:endParaRPr kumimoji="1" lang="zh-TW" altLang="en-US" sz="4200" b="1" dirty="0">
              <a:ea typeface="Noto Sans CJK TC Regular" panose="020B0500000000000000" pitchFamily="34" charset="-128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9F869ACB-4F5E-8248-8FCC-CA667D2488E3}"/>
              </a:ext>
            </a:extLst>
          </p:cNvPr>
          <p:cNvSpPr txBox="1"/>
          <p:nvPr/>
        </p:nvSpPr>
        <p:spPr>
          <a:xfrm>
            <a:off x="16591241" y="60355"/>
            <a:ext cx="4725565" cy="2283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TW" sz="2400" dirty="0">
                <a:solidFill>
                  <a:schemeClr val="bg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Yi-Hsien Lin D06943006</a:t>
            </a:r>
          </a:p>
          <a:p>
            <a:pPr algn="r">
              <a:lnSpc>
                <a:spcPct val="120000"/>
              </a:lnSpc>
            </a:pPr>
            <a:r>
              <a:rPr kumimoji="1" lang="en-US" altLang="zh-TW" sz="2400" dirty="0">
                <a:solidFill>
                  <a:schemeClr val="bg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Hung-Yu Shu R09943021</a:t>
            </a:r>
          </a:p>
          <a:p>
            <a:pPr algn="r">
              <a:lnSpc>
                <a:spcPct val="120000"/>
              </a:lnSpc>
            </a:pPr>
            <a:r>
              <a:rPr kumimoji="1" lang="en-US" altLang="zh-TW" sz="2400" dirty="0">
                <a:solidFill>
                  <a:schemeClr val="bg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Cheng-You Tsai R10943014</a:t>
            </a:r>
          </a:p>
          <a:p>
            <a:pPr algn="r">
              <a:lnSpc>
                <a:spcPct val="120000"/>
              </a:lnSpc>
            </a:pPr>
            <a:r>
              <a:rPr kumimoji="1" lang="en-US" altLang="zh-TW" sz="2400" dirty="0" err="1">
                <a:solidFill>
                  <a:schemeClr val="bg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Chih</a:t>
            </a:r>
            <a:r>
              <a:rPr kumimoji="1" lang="en-US" altLang="zh-TW" sz="2400" dirty="0">
                <a:solidFill>
                  <a:schemeClr val="bg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-Ying Liu B07901039</a:t>
            </a:r>
          </a:p>
          <a:p>
            <a:pPr algn="r">
              <a:lnSpc>
                <a:spcPct val="120000"/>
              </a:lnSpc>
            </a:pPr>
            <a:r>
              <a:rPr kumimoji="1" lang="en-US" altLang="zh-TW" sz="2400" dirty="0">
                <a:solidFill>
                  <a:schemeClr val="bg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Pin-Hua Lee B07303024</a:t>
            </a:r>
            <a:endParaRPr kumimoji="1" lang="zh-TW" altLang="en-US" sz="2400" dirty="0">
              <a:solidFill>
                <a:schemeClr val="bg1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96ADDAE3-4366-AB42-BFA6-CBB28155A310}"/>
              </a:ext>
            </a:extLst>
          </p:cNvPr>
          <p:cNvSpPr txBox="1"/>
          <p:nvPr/>
        </p:nvSpPr>
        <p:spPr>
          <a:xfrm>
            <a:off x="24934985" y="26548373"/>
            <a:ext cx="0" cy="0"/>
          </a:xfrm>
          <a:prstGeom prst="rect">
            <a:avLst/>
          </a:prstGeom>
        </p:spPr>
        <p:txBody>
          <a:bodyPr spcFirstLastPara="1" vert="horz" wrap="none" lIns="91425" tIns="91425" rIns="91425" bIns="91425" rtlCol="0" anchor="ctr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endParaRPr kumimoji="1" lang="zh-TW" altLang="en-US" sz="15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26D5310-6541-9D40-8A66-7F6E7E7C6326}"/>
              </a:ext>
            </a:extLst>
          </p:cNvPr>
          <p:cNvSpPr txBox="1"/>
          <p:nvPr/>
        </p:nvSpPr>
        <p:spPr>
          <a:xfrm>
            <a:off x="25537886" y="5355771"/>
            <a:ext cx="0" cy="0"/>
          </a:xfrm>
          <a:prstGeom prst="rect">
            <a:avLst/>
          </a:prstGeom>
        </p:spPr>
        <p:txBody>
          <a:bodyPr spcFirstLastPara="1" vert="horz" wrap="none" lIns="91425" tIns="91425" rIns="91425" bIns="91425" rtlCol="0" anchor="ctr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endParaRPr kumimoji="1" lang="zh-TW" altLang="en-US" sz="15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9E62DE7-1300-7C48-ABA8-CC0A2ED3346A}"/>
              </a:ext>
            </a:extLst>
          </p:cNvPr>
          <p:cNvSpPr txBox="1"/>
          <p:nvPr/>
        </p:nvSpPr>
        <p:spPr>
          <a:xfrm>
            <a:off x="11670632" y="12801600"/>
            <a:ext cx="0" cy="0"/>
          </a:xfrm>
          <a:prstGeom prst="rect">
            <a:avLst/>
          </a:prstGeom>
        </p:spPr>
        <p:txBody>
          <a:bodyPr spcFirstLastPara="1" vert="horz" wrap="none" lIns="91425" tIns="91425" rIns="91425" bIns="91425" rtlCol="0" anchor="ctr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endParaRPr kumimoji="1" lang="zh-TW" altLang="en-US" sz="1500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508A554-B0B8-9840-92E4-BF5DC63733E7}"/>
              </a:ext>
            </a:extLst>
          </p:cNvPr>
          <p:cNvSpPr txBox="1"/>
          <p:nvPr/>
        </p:nvSpPr>
        <p:spPr>
          <a:xfrm>
            <a:off x="9841832" y="12272211"/>
            <a:ext cx="0" cy="0"/>
          </a:xfrm>
          <a:prstGeom prst="rect">
            <a:avLst/>
          </a:prstGeom>
        </p:spPr>
        <p:txBody>
          <a:bodyPr spcFirstLastPara="1" vert="horz" wrap="none" lIns="91425" tIns="91425" rIns="91425" bIns="91425" rtlCol="0" anchor="ctr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endParaRPr kumimoji="1" lang="zh-TW" altLang="en-US" sz="15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D80AC2D-4EE6-0A48-9D53-E1F1BBC5175C}"/>
              </a:ext>
            </a:extLst>
          </p:cNvPr>
          <p:cNvSpPr txBox="1"/>
          <p:nvPr/>
        </p:nvSpPr>
        <p:spPr>
          <a:xfrm>
            <a:off x="19924295" y="12368463"/>
            <a:ext cx="0" cy="0"/>
          </a:xfrm>
          <a:prstGeom prst="rect">
            <a:avLst/>
          </a:prstGeom>
        </p:spPr>
        <p:txBody>
          <a:bodyPr spcFirstLastPara="1" vert="horz" wrap="none" lIns="91425" tIns="91425" rIns="91425" bIns="91425" rtlCol="0" anchor="ctr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endParaRPr kumimoji="1" lang="zh-TW" altLang="en-US" sz="150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4624B99-D90E-E14C-917A-51694DCCDE18}"/>
              </a:ext>
            </a:extLst>
          </p:cNvPr>
          <p:cNvSpPr txBox="1"/>
          <p:nvPr/>
        </p:nvSpPr>
        <p:spPr>
          <a:xfrm>
            <a:off x="9675275" y="4817704"/>
            <a:ext cx="0" cy="0"/>
          </a:xfrm>
          <a:prstGeom prst="rect">
            <a:avLst/>
          </a:prstGeom>
        </p:spPr>
        <p:txBody>
          <a:bodyPr spcFirstLastPara="1" vert="horz" wrap="none" lIns="91425" tIns="91425" rIns="91425" bIns="91425" rtlCol="0" anchor="ctr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endParaRPr kumimoji="1" lang="zh-TW" altLang="en-US" sz="1500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0AB1DD2B-3FA0-8A4B-94E5-06DEA414E9F3}"/>
              </a:ext>
            </a:extLst>
          </p:cNvPr>
          <p:cNvSpPr txBox="1"/>
          <p:nvPr/>
        </p:nvSpPr>
        <p:spPr>
          <a:xfrm>
            <a:off x="11167191" y="4198770"/>
            <a:ext cx="0" cy="0"/>
          </a:xfrm>
          <a:prstGeom prst="rect">
            <a:avLst/>
          </a:prstGeom>
        </p:spPr>
        <p:txBody>
          <a:bodyPr spcFirstLastPara="1" vert="horz" wrap="none" lIns="91425" tIns="91425" rIns="91425" bIns="91425" rtlCol="0" anchor="ctr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endParaRPr kumimoji="1" lang="zh-TW" altLang="en-US" sz="1500" dirty="0"/>
          </a:p>
        </p:txBody>
      </p:sp>
      <p:sp>
        <p:nvSpPr>
          <p:cNvPr id="108" name="矩形 18">
            <a:extLst>
              <a:ext uri="{FF2B5EF4-FFF2-40B4-BE49-F238E27FC236}">
                <a16:creationId xmlns:a16="http://schemas.microsoft.com/office/drawing/2014/main" id="{BBB15864-94CA-8148-97BE-C53641BF23C5}"/>
              </a:ext>
            </a:extLst>
          </p:cNvPr>
          <p:cNvSpPr/>
          <p:nvPr/>
        </p:nvSpPr>
        <p:spPr>
          <a:xfrm>
            <a:off x="257298" y="13598291"/>
            <a:ext cx="4625893" cy="849600"/>
          </a:xfrm>
          <a:prstGeom prst="rect">
            <a:avLst/>
          </a:prstGeom>
          <a:solidFill>
            <a:srgbClr val="9D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TW" sz="4200" b="1" dirty="0">
                <a:ea typeface="Noto Sans CJK TC Regular" panose="020B0500000000000000" pitchFamily="34" charset="-128"/>
              </a:rPr>
              <a:t>Visualization</a:t>
            </a:r>
            <a:endParaRPr kumimoji="1" lang="zh-TW" altLang="en-US" sz="4200" b="1" dirty="0">
              <a:ea typeface="Noto Sans CJK TC Regular" panose="020B0500000000000000" pitchFamily="34" charset="-128"/>
            </a:endParaRPr>
          </a:p>
        </p:txBody>
      </p:sp>
      <p:sp>
        <p:nvSpPr>
          <p:cNvPr id="116" name="矩形 18">
            <a:extLst>
              <a:ext uri="{FF2B5EF4-FFF2-40B4-BE49-F238E27FC236}">
                <a16:creationId xmlns:a16="http://schemas.microsoft.com/office/drawing/2014/main" id="{FEA8B150-CC38-7C44-8A80-DB251BED3C85}"/>
              </a:ext>
            </a:extLst>
          </p:cNvPr>
          <p:cNvSpPr/>
          <p:nvPr/>
        </p:nvSpPr>
        <p:spPr>
          <a:xfrm>
            <a:off x="197832" y="21675767"/>
            <a:ext cx="4701704" cy="849600"/>
          </a:xfrm>
          <a:prstGeom prst="rect">
            <a:avLst/>
          </a:prstGeom>
          <a:solidFill>
            <a:srgbClr val="9D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TW" sz="4200" b="1" dirty="0">
                <a:ea typeface="Noto Sans CJK TC Regular" panose="020B0500000000000000" pitchFamily="34" charset="-128"/>
              </a:rPr>
              <a:t>Experiments</a:t>
            </a:r>
            <a:endParaRPr kumimoji="1" lang="zh-TW" altLang="en-US" sz="4200" b="1" dirty="0">
              <a:ea typeface="Noto Sans CJK TC Regular" panose="020B0500000000000000" pitchFamily="34" charset="-128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D3BA66-1473-1D4B-856E-B83E396E03DE}"/>
              </a:ext>
            </a:extLst>
          </p:cNvPr>
          <p:cNvGrpSpPr/>
          <p:nvPr/>
        </p:nvGrpSpPr>
        <p:grpSpPr>
          <a:xfrm>
            <a:off x="17919389" y="3759795"/>
            <a:ext cx="3455633" cy="3551617"/>
            <a:chOff x="16419627" y="7919444"/>
            <a:chExt cx="4891932" cy="4836703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8DC40878-32A4-3E4C-A557-932FD54E8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3294" y="7919444"/>
              <a:ext cx="3784600" cy="3898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1BAB6D6-931E-154A-8022-C389C76A43C3}"/>
                </a:ext>
              </a:extLst>
            </p:cNvPr>
            <p:cNvSpPr/>
            <p:nvPr/>
          </p:nvSpPr>
          <p:spPr>
            <a:xfrm>
              <a:off x="16419627" y="11818342"/>
              <a:ext cx="4891932" cy="9378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Two Successive</a:t>
              </a:r>
              <a:endParaRPr lang="en-US" sz="2400" dirty="0"/>
            </a:p>
            <a:p>
              <a:pPr algn="ctr"/>
              <a:r>
                <a:rPr lang="en-US" sz="2400" dirty="0" err="1">
                  <a:solidFill>
                    <a:srgbClr val="000000"/>
                  </a:solidFill>
                </a:rPr>
                <a:t>Swin</a:t>
              </a:r>
              <a:r>
                <a:rPr lang="en-US" sz="2400" dirty="0">
                  <a:solidFill>
                    <a:srgbClr val="000000"/>
                  </a:solidFill>
                </a:rPr>
                <a:t> Transformer Blocks</a:t>
              </a:r>
              <a:endParaRPr lang="en-US" sz="2400" dirty="0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9CFFFD71-4EB1-BE45-9BDB-A119CB08C163}"/>
              </a:ext>
            </a:extLst>
          </p:cNvPr>
          <p:cNvSpPr/>
          <p:nvPr/>
        </p:nvSpPr>
        <p:spPr>
          <a:xfrm>
            <a:off x="10573029" y="14952147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dirty="0"/>
              <a:t> 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F85241D-B634-534C-BA45-FFD075585797}"/>
              </a:ext>
            </a:extLst>
          </p:cNvPr>
          <p:cNvSpPr/>
          <p:nvPr/>
        </p:nvSpPr>
        <p:spPr>
          <a:xfrm>
            <a:off x="10573029" y="14952147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dirty="0"/>
              <a:t> </a:t>
            </a:r>
          </a:p>
        </p:txBody>
      </p:sp>
      <p:sp>
        <p:nvSpPr>
          <p:cNvPr id="217" name="矩形 99">
            <a:extLst>
              <a:ext uri="{FF2B5EF4-FFF2-40B4-BE49-F238E27FC236}">
                <a16:creationId xmlns:a16="http://schemas.microsoft.com/office/drawing/2014/main" id="{D7C0CF41-DDF6-A744-8E37-E7CB8D0E5D5E}"/>
              </a:ext>
            </a:extLst>
          </p:cNvPr>
          <p:cNvSpPr/>
          <p:nvPr/>
        </p:nvSpPr>
        <p:spPr>
          <a:xfrm>
            <a:off x="6508869" y="6082437"/>
            <a:ext cx="6110601" cy="355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62" name="Google Shape;619;p51">
            <a:extLst>
              <a:ext uri="{FF2B5EF4-FFF2-40B4-BE49-F238E27FC236}">
                <a16:creationId xmlns:a16="http://schemas.microsoft.com/office/drawing/2014/main" id="{E0D5C4BC-AACF-F64E-8562-54D6DF4CB512}"/>
              </a:ext>
            </a:extLst>
          </p:cNvPr>
          <p:cNvGraphicFramePr>
            <a:graphicFrameLocks/>
          </p:cNvGraphicFramePr>
          <p:nvPr/>
        </p:nvGraphicFramePr>
        <p:xfrm>
          <a:off x="248304" y="9417284"/>
          <a:ext cx="2659453" cy="6897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9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2293">
                <a:tc>
                  <a:txBody>
                    <a:bodyPr/>
                    <a:lstStyle/>
                    <a:p>
                      <a:pPr marL="44450" lvl="0" indent="-44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3200" b="1" dirty="0">
                          <a:solidFill>
                            <a:schemeClr val="lt1"/>
                          </a:solidFill>
                          <a:latin typeface="+mn-lt"/>
                          <a:ea typeface="Noto Sans CJK TC Regular" panose="020B0500000000000000" pitchFamily="34" charset="-128"/>
                        </a:rPr>
                        <a:t>Decoupling</a:t>
                      </a:r>
                      <a:endParaRPr sz="3200" b="1" dirty="0">
                        <a:solidFill>
                          <a:schemeClr val="lt1"/>
                        </a:solidFill>
                        <a:latin typeface="+mn-lt"/>
                        <a:ea typeface="Noto Sans CJK TC Regular" panose="020B0500000000000000" pitchFamily="34" charset="-128"/>
                      </a:endParaRPr>
                    </a:p>
                  </a:txBody>
                  <a:tcPr marL="101055" marR="101055" marT="101055" marB="10105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5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" name="Google Shape;619;p51">
            <a:extLst>
              <a:ext uri="{FF2B5EF4-FFF2-40B4-BE49-F238E27FC236}">
                <a16:creationId xmlns:a16="http://schemas.microsoft.com/office/drawing/2014/main" id="{3C033987-F0A2-F145-872C-7DF7B11663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8379302"/>
              </p:ext>
            </p:extLst>
          </p:nvPr>
        </p:nvGraphicFramePr>
        <p:xfrm>
          <a:off x="251416" y="3379423"/>
          <a:ext cx="4912124" cy="6897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912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Bilateral-Branch Network</a:t>
                      </a:r>
                      <a:endParaRPr sz="3200" b="1" dirty="0">
                        <a:solidFill>
                          <a:schemeClr val="bg1"/>
                        </a:solidFill>
                        <a:latin typeface="+mn-lt"/>
                        <a:ea typeface="Noto Sans CJK TC Regular" panose="020B0500000000000000" pitchFamily="34" charset="-128"/>
                      </a:endParaRPr>
                    </a:p>
                  </a:txBody>
                  <a:tcPr marL="101055" marR="101055" marT="101055" marB="10105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5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78" name="TextBox 1077">
            <a:extLst>
              <a:ext uri="{FF2B5EF4-FFF2-40B4-BE49-F238E27FC236}">
                <a16:creationId xmlns:a16="http://schemas.microsoft.com/office/drawing/2014/main" id="{DA66D2B0-8F3A-F148-8D74-1A239EF47AF1}"/>
              </a:ext>
            </a:extLst>
          </p:cNvPr>
          <p:cNvSpPr txBox="1"/>
          <p:nvPr/>
        </p:nvSpPr>
        <p:spPr>
          <a:xfrm>
            <a:off x="10515600" y="9292281"/>
            <a:ext cx="0" cy="0"/>
          </a:xfrm>
          <a:prstGeom prst="rect">
            <a:avLst/>
          </a:prstGeom>
        </p:spPr>
        <p:txBody>
          <a:bodyPr spcFirstLastPara="1" vert="horz" wrap="none" lIns="91425" tIns="91425" rIns="91425" bIns="91425" rtlCol="0" anchor="ctr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endParaRPr lang="en-TW" sz="1500" dirty="0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68833E8-A377-824A-A43D-27C8603FF91D}"/>
              </a:ext>
            </a:extLst>
          </p:cNvPr>
          <p:cNvGrpSpPr/>
          <p:nvPr/>
        </p:nvGrpSpPr>
        <p:grpSpPr>
          <a:xfrm>
            <a:off x="-44217" y="14373893"/>
            <a:ext cx="5776825" cy="5785953"/>
            <a:chOff x="379471" y="17858599"/>
            <a:chExt cx="6294478" cy="6329173"/>
          </a:xfrm>
        </p:grpSpPr>
        <p:grpSp>
          <p:nvGrpSpPr>
            <p:cNvPr id="1084" name="Group 1083">
              <a:extLst>
                <a:ext uri="{FF2B5EF4-FFF2-40B4-BE49-F238E27FC236}">
                  <a16:creationId xmlns:a16="http://schemas.microsoft.com/office/drawing/2014/main" id="{79F85D59-3427-B943-9E9A-985410525DC0}"/>
                </a:ext>
              </a:extLst>
            </p:cNvPr>
            <p:cNvGrpSpPr/>
            <p:nvPr/>
          </p:nvGrpSpPr>
          <p:grpSpPr>
            <a:xfrm>
              <a:off x="379471" y="17858599"/>
              <a:ext cx="3343337" cy="3732556"/>
              <a:chOff x="379471" y="18315438"/>
              <a:chExt cx="3343337" cy="3732556"/>
            </a:xfrm>
          </p:grpSpPr>
          <p:pic>
            <p:nvPicPr>
              <p:cNvPr id="1082" name="Picture 1081">
                <a:extLst>
                  <a:ext uri="{FF2B5EF4-FFF2-40B4-BE49-F238E27FC236}">
                    <a16:creationId xmlns:a16="http://schemas.microsoft.com/office/drawing/2014/main" id="{8A692D80-4BE7-704A-A0F1-8AAAC6224E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497" r="17849"/>
              <a:stretch/>
            </p:blipFill>
            <p:spPr>
              <a:xfrm>
                <a:off x="379471" y="18447994"/>
                <a:ext cx="3343337" cy="3600000"/>
              </a:xfrm>
              <a:prstGeom prst="rect">
                <a:avLst/>
              </a:prstGeom>
            </p:spPr>
          </p:pic>
          <p:sp>
            <p:nvSpPr>
              <p:cNvPr id="1083" name="TextBox 1082">
                <a:extLst>
                  <a:ext uri="{FF2B5EF4-FFF2-40B4-BE49-F238E27FC236}">
                    <a16:creationId xmlns:a16="http://schemas.microsoft.com/office/drawing/2014/main" id="{02150EE5-5C37-B74C-B435-7071FBAC938F}"/>
                  </a:ext>
                </a:extLst>
              </p:cNvPr>
              <p:cNvSpPr txBox="1"/>
              <p:nvPr/>
            </p:nvSpPr>
            <p:spPr>
              <a:xfrm flipH="1">
                <a:off x="1562029" y="18315438"/>
                <a:ext cx="1615687" cy="782400"/>
              </a:xfrm>
              <a:prstGeom prst="rect">
                <a:avLst/>
              </a:prstGeom>
            </p:spPr>
            <p:txBody>
              <a:bodyPr spcFirstLastPara="1" vert="horz" wrap="none" lIns="91425" tIns="91425" rIns="91425" bIns="91425" rtlCol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TW" sz="2800" b="1" dirty="0"/>
                  <a:t>Baseline</a:t>
                </a:r>
              </a:p>
            </p:txBody>
          </p:sp>
        </p:grp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D07F569E-0CFB-9145-9516-53BDF78B4279}"/>
                </a:ext>
              </a:extLst>
            </p:cNvPr>
            <p:cNvGrpSpPr/>
            <p:nvPr/>
          </p:nvGrpSpPr>
          <p:grpSpPr>
            <a:xfrm>
              <a:off x="3675862" y="17858599"/>
              <a:ext cx="2998087" cy="3732556"/>
              <a:chOff x="3675862" y="18315438"/>
              <a:chExt cx="2998087" cy="3732556"/>
            </a:xfrm>
          </p:grpSpPr>
          <p:pic>
            <p:nvPicPr>
              <p:cNvPr id="1080" name="Picture 1079">
                <a:extLst>
                  <a:ext uri="{FF2B5EF4-FFF2-40B4-BE49-F238E27FC236}">
                    <a16:creationId xmlns:a16="http://schemas.microsoft.com/office/drawing/2014/main" id="{F3D4F039-9A90-C94F-9385-BD4FCA366A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998" r="17883"/>
              <a:stretch/>
            </p:blipFill>
            <p:spPr>
              <a:xfrm>
                <a:off x="3692246" y="18447994"/>
                <a:ext cx="2981703" cy="3600000"/>
              </a:xfrm>
              <a:prstGeom prst="rect">
                <a:avLst/>
              </a:prstGeom>
            </p:spPr>
          </p:pic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9BA191D6-769B-7A40-99A0-72AE974AF114}"/>
                  </a:ext>
                </a:extLst>
              </p:cNvPr>
              <p:cNvSpPr txBox="1"/>
              <p:nvPr/>
            </p:nvSpPr>
            <p:spPr>
              <a:xfrm flipH="1">
                <a:off x="3675862" y="18315438"/>
                <a:ext cx="2919154" cy="782400"/>
              </a:xfrm>
              <a:prstGeom prst="rect">
                <a:avLst/>
              </a:prstGeom>
            </p:spPr>
            <p:txBody>
              <a:bodyPr spcFirstLastPara="1" vert="horz" wrap="none" lIns="91425" tIns="91425" rIns="91425" bIns="91425" rtlCol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TW" sz="2800" b="1" dirty="0"/>
                  <a:t>Reversed Sampler</a:t>
                </a:r>
              </a:p>
            </p:txBody>
          </p:sp>
        </p:grpSp>
        <p:pic>
          <p:nvPicPr>
            <p:cNvPr id="1087" name="Picture 1086">
              <a:extLst>
                <a:ext uri="{FF2B5EF4-FFF2-40B4-BE49-F238E27FC236}">
                  <a16:creationId xmlns:a16="http://schemas.microsoft.com/office/drawing/2014/main" id="{B2EB56FA-5FE2-4248-A256-BAD2129852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287" t="9834" r="12060" b="7534"/>
            <a:stretch/>
          </p:blipFill>
          <p:spPr>
            <a:xfrm>
              <a:off x="638333" y="21212987"/>
              <a:ext cx="3343337" cy="2974785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16B92C6B-332A-BA42-86A6-4D00C0166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776" t="9834" r="18068" b="8481"/>
            <a:stretch/>
          </p:blipFill>
          <p:spPr>
            <a:xfrm>
              <a:off x="3622998" y="21212987"/>
              <a:ext cx="3031476" cy="2940673"/>
            </a:xfrm>
            <a:prstGeom prst="rect">
              <a:avLst/>
            </a:prstGeom>
          </p:spPr>
        </p:pic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576ABDFC-9F09-F04D-84F1-EC2499812F36}"/>
              </a:ext>
            </a:extLst>
          </p:cNvPr>
          <p:cNvSpPr txBox="1"/>
          <p:nvPr/>
        </p:nvSpPr>
        <p:spPr>
          <a:xfrm>
            <a:off x="19267714" y="16720457"/>
            <a:ext cx="0" cy="0"/>
          </a:xfrm>
          <a:prstGeom prst="rect">
            <a:avLst/>
          </a:prstGeom>
        </p:spPr>
        <p:txBody>
          <a:bodyPr spcFirstLastPara="1" vert="horz" wrap="none" lIns="91425" tIns="91425" rIns="91425" bIns="91425" rtlCol="0" anchor="ctr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endParaRPr lang="en-TW" sz="1500" dirty="0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0B8C1CF6-9AF7-0E43-95FE-3D1526D5F97D}"/>
              </a:ext>
            </a:extLst>
          </p:cNvPr>
          <p:cNvGrpSpPr/>
          <p:nvPr/>
        </p:nvGrpSpPr>
        <p:grpSpPr>
          <a:xfrm>
            <a:off x="1182114" y="3742024"/>
            <a:ext cx="16721938" cy="5763148"/>
            <a:chOff x="1090957" y="2959781"/>
            <a:chExt cx="16721938" cy="5763148"/>
          </a:xfrm>
        </p:grpSpPr>
        <p:grpSp>
          <p:nvGrpSpPr>
            <p:cNvPr id="1073" name="Group 1072">
              <a:extLst>
                <a:ext uri="{FF2B5EF4-FFF2-40B4-BE49-F238E27FC236}">
                  <a16:creationId xmlns:a16="http://schemas.microsoft.com/office/drawing/2014/main" id="{F7DCAC1C-4886-374C-A5E2-BFE2AA38D4F4}"/>
                </a:ext>
              </a:extLst>
            </p:cNvPr>
            <p:cNvGrpSpPr/>
            <p:nvPr/>
          </p:nvGrpSpPr>
          <p:grpSpPr>
            <a:xfrm>
              <a:off x="1090957" y="2959781"/>
              <a:ext cx="16721938" cy="5763148"/>
              <a:chOff x="1725641" y="3470698"/>
              <a:chExt cx="15373645" cy="5362502"/>
            </a:xfrm>
          </p:grpSpPr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29B3EFAF-53C2-DE40-BAA5-912DDE45DA9E}"/>
                  </a:ext>
                </a:extLst>
              </p:cNvPr>
              <p:cNvGrpSpPr/>
              <p:nvPr/>
            </p:nvGrpSpPr>
            <p:grpSpPr>
              <a:xfrm>
                <a:off x="1725641" y="3470698"/>
                <a:ext cx="15373645" cy="5362502"/>
                <a:chOff x="375767" y="3728683"/>
                <a:chExt cx="15373645" cy="5362502"/>
              </a:xfrm>
            </p:grpSpPr>
            <p:pic>
              <p:nvPicPr>
                <p:cNvPr id="1050" name="Picture 26">
                  <a:extLst>
                    <a:ext uri="{FF2B5EF4-FFF2-40B4-BE49-F238E27FC236}">
                      <a16:creationId xmlns:a16="http://schemas.microsoft.com/office/drawing/2014/main" id="{12163B4A-C227-3649-BB03-C1345C9DEB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3917" y="5175506"/>
                  <a:ext cx="1155700" cy="1168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78833CB2-E1D1-234D-8AC8-9983CF23A508}"/>
                    </a:ext>
                  </a:extLst>
                </p:cNvPr>
                <p:cNvGrpSpPr/>
                <p:nvPr/>
              </p:nvGrpSpPr>
              <p:grpSpPr>
                <a:xfrm>
                  <a:off x="2174514" y="4645271"/>
                  <a:ext cx="2232188" cy="1553868"/>
                  <a:chOff x="1706280" y="3369500"/>
                  <a:chExt cx="2232188" cy="1553868"/>
                </a:xfrm>
              </p:grpSpPr>
              <p:pic>
                <p:nvPicPr>
                  <p:cNvPr id="1052" name="Picture 28">
                    <a:extLst>
                      <a:ext uri="{FF2B5EF4-FFF2-40B4-BE49-F238E27FC236}">
                        <a16:creationId xmlns:a16="http://schemas.microsoft.com/office/drawing/2014/main" id="{1D10D3A4-E8DF-A144-A680-438E187E96E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29691" y="3369500"/>
                    <a:ext cx="1172984" cy="1170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4846673-2168-774F-AAC1-C0BDB32828F8}"/>
                      </a:ext>
                    </a:extLst>
                  </p:cNvPr>
                  <p:cNvSpPr/>
                  <p:nvPr/>
                </p:nvSpPr>
                <p:spPr>
                  <a:xfrm>
                    <a:off x="1706280" y="4551073"/>
                    <a:ext cx="2232188" cy="37229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Balanced Sampler</a:t>
                    </a:r>
                    <a:endParaRPr lang="en-TW" sz="20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71" name="Group 1070">
                  <a:extLst>
                    <a:ext uri="{FF2B5EF4-FFF2-40B4-BE49-F238E27FC236}">
                      <a16:creationId xmlns:a16="http://schemas.microsoft.com/office/drawing/2014/main" id="{103AFE8A-4111-9E4A-A0A8-3AB85BA01EE6}"/>
                    </a:ext>
                  </a:extLst>
                </p:cNvPr>
                <p:cNvGrpSpPr/>
                <p:nvPr/>
              </p:nvGrpSpPr>
              <p:grpSpPr>
                <a:xfrm>
                  <a:off x="375767" y="3728683"/>
                  <a:ext cx="15373645" cy="5362502"/>
                  <a:chOff x="375767" y="3728683"/>
                  <a:chExt cx="15373645" cy="5362502"/>
                </a:xfrm>
              </p:grpSpPr>
              <p:grpSp>
                <p:nvGrpSpPr>
                  <p:cNvPr id="1061" name="Group 1060">
                    <a:extLst>
                      <a:ext uri="{FF2B5EF4-FFF2-40B4-BE49-F238E27FC236}">
                        <a16:creationId xmlns:a16="http://schemas.microsoft.com/office/drawing/2014/main" id="{DF2DA49C-8A39-A14F-8765-AE09774D0AD7}"/>
                      </a:ext>
                    </a:extLst>
                  </p:cNvPr>
                  <p:cNvGrpSpPr/>
                  <p:nvPr/>
                </p:nvGrpSpPr>
                <p:grpSpPr>
                  <a:xfrm>
                    <a:off x="375767" y="3728683"/>
                    <a:ext cx="11160407" cy="5192811"/>
                    <a:chOff x="375767" y="3728683"/>
                    <a:chExt cx="11160407" cy="5192811"/>
                  </a:xfrm>
                </p:grpSpPr>
                <p:sp>
                  <p:nvSpPr>
                    <p:cNvPr id="219" name="文字方塊 108">
                      <a:extLst>
                        <a:ext uri="{FF2B5EF4-FFF2-40B4-BE49-F238E27FC236}">
                          <a16:creationId xmlns:a16="http://schemas.microsoft.com/office/drawing/2014/main" id="{71EACBFF-E15B-324C-BBD5-E9EB5ABC5D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68225" y="3728683"/>
                      <a:ext cx="4096678" cy="42957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sz="2400" b="1" dirty="0"/>
                        <a:t>Weight-shared SWIN Transformer</a:t>
                      </a:r>
                      <a:endParaRPr lang="zh-TW" altLang="en-US" sz="2400" b="1" dirty="0"/>
                    </a:p>
                  </p:txBody>
                </p:sp>
                <p:grpSp>
                  <p:nvGrpSpPr>
                    <p:cNvPr id="1060" name="Group 1059">
                      <a:extLst>
                        <a:ext uri="{FF2B5EF4-FFF2-40B4-BE49-F238E27FC236}">
                          <a16:creationId xmlns:a16="http://schemas.microsoft.com/office/drawing/2014/main" id="{E0637435-7317-2E48-94D1-7A286D84B8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5767" y="4106400"/>
                      <a:ext cx="11160407" cy="4815094"/>
                      <a:chOff x="386915" y="4371715"/>
                      <a:chExt cx="11160407" cy="4815094"/>
                    </a:xfrm>
                  </p:grpSpPr>
                  <p:grpSp>
                    <p:nvGrpSpPr>
                      <p:cNvPr id="1057" name="Group 1056">
                        <a:extLst>
                          <a:ext uri="{FF2B5EF4-FFF2-40B4-BE49-F238E27FC236}">
                            <a16:creationId xmlns:a16="http://schemas.microsoft.com/office/drawing/2014/main" id="{B42A4CFF-853A-0C42-8578-9048587B813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915" y="4371715"/>
                        <a:ext cx="11160407" cy="4815094"/>
                        <a:chOff x="338972" y="4371715"/>
                        <a:chExt cx="11160407" cy="4815094"/>
                      </a:xfrm>
                    </p:grpSpPr>
                    <p:grpSp>
                      <p:nvGrpSpPr>
                        <p:cNvPr id="1045" name="Group 1044">
                          <a:extLst>
                            <a:ext uri="{FF2B5EF4-FFF2-40B4-BE49-F238E27FC236}">
                              <a16:creationId xmlns:a16="http://schemas.microsoft.com/office/drawing/2014/main" id="{A1C252AD-ACEE-5D4D-80CC-CE03C82CCC7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38972" y="4371715"/>
                          <a:ext cx="11160407" cy="4815094"/>
                          <a:chOff x="5194657" y="4758650"/>
                          <a:chExt cx="7326558" cy="3030971"/>
                        </a:xfrm>
                      </p:grpSpPr>
                      <p:grpSp>
                        <p:nvGrpSpPr>
                          <p:cNvPr id="1041" name="Group 1040">
                            <a:extLst>
                              <a:ext uri="{FF2B5EF4-FFF2-40B4-BE49-F238E27FC236}">
                                <a16:creationId xmlns:a16="http://schemas.microsoft.com/office/drawing/2014/main" id="{B8F33199-DAE8-EC4A-A39C-38CB2FFBCDA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194657" y="4758650"/>
                            <a:ext cx="7326558" cy="2556387"/>
                            <a:chOff x="5194657" y="4758650"/>
                            <a:chExt cx="7326558" cy="2556387"/>
                          </a:xfrm>
                        </p:grpSpPr>
                        <p:pic>
                          <p:nvPicPr>
                            <p:cNvPr id="149" name="圖片 1">
                              <a:extLst>
                                <a:ext uri="{FF2B5EF4-FFF2-40B4-BE49-F238E27FC236}">
                                  <a16:creationId xmlns:a16="http://schemas.microsoft.com/office/drawing/2014/main" id="{E3DE377B-4759-B949-95AE-101A208E2D31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392580" y="6280098"/>
                              <a:ext cx="830653" cy="788636"/>
                            </a:xfrm>
                            <a:prstGeom prst="rect">
                              <a:avLst/>
                            </a:prstGeom>
                          </p:spPr>
                        </p:pic>
                        <p:sp>
                          <p:nvSpPr>
                            <p:cNvPr id="220" name="文字方塊 109">
                              <a:extLst>
                                <a:ext uri="{FF2B5EF4-FFF2-40B4-BE49-F238E27FC236}">
                                  <a16:creationId xmlns:a16="http://schemas.microsoft.com/office/drawing/2014/main" id="{7EE2B4FF-2B78-DC45-886E-E554A16908A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194657" y="7082552"/>
                              <a:ext cx="1771067" cy="232485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TW" sz="2000" b="1" dirty="0">
                                  <a:solidFill>
                                    <a:srgbClr val="C00000"/>
                                  </a:solidFill>
                                </a:rPr>
                                <a:t>Uniform Sampler</a:t>
                              </a:r>
                              <a:endParaRPr lang="zh-TW" altLang="en-US" sz="2000" b="1" dirty="0">
                                <a:solidFill>
                                  <a:srgbClr val="C00000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25" name="文字方塊 122">
                              <a:extLst>
                                <a:ext uri="{FF2B5EF4-FFF2-40B4-BE49-F238E27FC236}">
                                  <a16:creationId xmlns:a16="http://schemas.microsoft.com/office/drawing/2014/main" id="{77694C97-42A9-8542-AF96-150813278CF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18814" y="4800745"/>
                              <a:ext cx="1417228" cy="23435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TW" sz="2000" b="1" dirty="0">
                                  <a:solidFill>
                                    <a:srgbClr val="C00000"/>
                                  </a:solidFill>
                                </a:rPr>
                                <a:t>Training Branch 1    </a:t>
                              </a:r>
                              <a:endParaRPr lang="zh-TW" altLang="en-US" sz="2000" b="1" dirty="0">
                                <a:solidFill>
                                  <a:srgbClr val="C00000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26" name="圓角矩形 106">
                              <a:extLst>
                                <a:ext uri="{FF2B5EF4-FFF2-40B4-BE49-F238E27FC236}">
                                  <a16:creationId xmlns:a16="http://schemas.microsoft.com/office/drawing/2014/main" id="{9BA4E4A9-9407-F040-826A-94478BD1EBC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451259" y="4758650"/>
                              <a:ext cx="6069956" cy="1408978"/>
                            </a:xfrm>
                            <a:prstGeom prst="roundRect">
                              <a:avLst>
                                <a:gd name="adj" fmla="val 7300"/>
                              </a:avLst>
                            </a:prstGeom>
                            <a:noFill/>
                            <a:ln w="19050">
                              <a:solidFill>
                                <a:srgbClr val="FF0000"/>
                              </a:solidFill>
                              <a:prstDash val="dash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TW" altLang="en-US">
                                <a:solidFill>
                                  <a:srgbClr val="0097C6"/>
                                </a:solidFill>
                              </a:endParaRPr>
                            </a:p>
                          </p:txBody>
                        </p:sp>
                        <p:grpSp>
                          <p:nvGrpSpPr>
                            <p:cNvPr id="1024" name="Group 1023">
                              <a:extLst>
                                <a:ext uri="{FF2B5EF4-FFF2-40B4-BE49-F238E27FC236}">
                                  <a16:creationId xmlns:a16="http://schemas.microsoft.com/office/drawing/2014/main" id="{406FC99B-B3C9-0F49-8ECE-5409321C8BE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899698" y="4926975"/>
                              <a:ext cx="4579461" cy="1146150"/>
                              <a:chOff x="8037314" y="4926977"/>
                              <a:chExt cx="4441845" cy="1054898"/>
                            </a:xfrm>
                          </p:grpSpPr>
                          <p:grpSp>
                            <p:nvGrpSpPr>
                              <p:cNvPr id="152" name="群組 29">
                                <a:extLst>
                                  <a:ext uri="{FF2B5EF4-FFF2-40B4-BE49-F238E27FC236}">
                                    <a16:creationId xmlns:a16="http://schemas.microsoft.com/office/drawing/2014/main" id="{092CB5C3-BA36-2240-9EF3-67DEE389BBC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8037314" y="4926977"/>
                                <a:ext cx="4318727" cy="1054898"/>
                                <a:chOff x="1836908" y="1807625"/>
                                <a:chExt cx="4318727" cy="1054898"/>
                              </a:xfrm>
                            </p:grpSpPr>
                            <p:sp>
                              <p:nvSpPr>
                                <p:cNvPr id="153" name="矩形 30">
                                  <a:extLst>
                                    <a:ext uri="{FF2B5EF4-FFF2-40B4-BE49-F238E27FC236}">
                                      <a16:creationId xmlns:a16="http://schemas.microsoft.com/office/drawing/2014/main" id="{40404354-F983-0E41-B99D-7DD4BF2EE32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36908" y="1807625"/>
                                  <a:ext cx="4318727" cy="1054896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>
                                  <a:solidFill>
                                    <a:schemeClr val="bg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zh-TW" altLang="en-US"/>
                                </a:p>
                              </p:txBody>
                            </p:sp>
                            <p:sp>
                              <p:nvSpPr>
                                <p:cNvPr id="154" name="圓角矩形 31">
                                  <a:extLst>
                                    <a:ext uri="{FF2B5EF4-FFF2-40B4-BE49-F238E27FC236}">
                                      <a16:creationId xmlns:a16="http://schemas.microsoft.com/office/drawing/2014/main" id="{CECF0C43-9CCC-C348-985F-C7EB432C079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1392376" y="2252160"/>
                                  <a:ext cx="1054895" cy="165830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n w="12700"/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altLang="zh-TW" sz="1400" dirty="0">
                                      <a:solidFill>
                                        <a:schemeClr val="tx1"/>
                                      </a:solidFill>
                                    </a:rPr>
                                    <a:t>Partial Partition</a:t>
                                  </a:r>
                                  <a:endParaRPr lang="zh-TW" altLang="en-US" sz="1400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155" name="群組 32">
                                  <a:extLst>
                                    <a:ext uri="{FF2B5EF4-FFF2-40B4-BE49-F238E27FC236}">
                                      <a16:creationId xmlns:a16="http://schemas.microsoft.com/office/drawing/2014/main" id="{24FA05CC-CEE9-8349-ACB2-CA99AF0CCFA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2405267" y="1807627"/>
                                  <a:ext cx="628230" cy="1054895"/>
                                  <a:chOff x="6944139" y="489034"/>
                                  <a:chExt cx="628230" cy="1054895"/>
                                </a:xfrm>
                              </p:grpSpPr>
                              <p:sp>
                                <p:nvSpPr>
                                  <p:cNvPr id="182" name="圓角矩形 59">
                                    <a:extLst>
                                      <a:ext uri="{FF2B5EF4-FFF2-40B4-BE49-F238E27FC236}">
                                        <a16:creationId xmlns:a16="http://schemas.microsoft.com/office/drawing/2014/main" id="{FE80285A-E553-B842-9C7E-D36885F0C8F8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944139" y="489034"/>
                                    <a:ext cx="628230" cy="1054895"/>
                                  </a:xfrm>
                                  <a:prstGeom prst="roundRect">
                                    <a:avLst/>
                                  </a:prstGeom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n w="12700"/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zh-TW" altLang="en-US" sz="800" dirty="0">
                                      <a:solidFill>
                                        <a:schemeClr val="tx1"/>
                                      </a:solidFill>
                                    </a:endParaRPr>
                                  </a:p>
                                </p:txBody>
                              </p:sp>
                              <p:pic>
                                <p:nvPicPr>
                                  <p:cNvPr id="183" name="圖片 60">
                                    <a:extLst>
                                      <a:ext uri="{FF2B5EF4-FFF2-40B4-BE49-F238E27FC236}">
                                        <a16:creationId xmlns:a16="http://schemas.microsoft.com/office/drawing/2014/main" id="{997F81EF-F427-5845-90FE-CB7850EA9539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11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6994381" y="847725"/>
                                    <a:ext cx="527745" cy="337511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grpSp>
                            <p:sp>
                              <p:nvSpPr>
                                <p:cNvPr id="156" name="圓角矩形 33">
                                  <a:extLst>
                                    <a:ext uri="{FF2B5EF4-FFF2-40B4-BE49-F238E27FC236}">
                                      <a16:creationId xmlns:a16="http://schemas.microsoft.com/office/drawing/2014/main" id="{121DFBB8-A3FF-6D4F-B387-49B4D1359E6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1692746" y="2252160"/>
                                  <a:ext cx="1054896" cy="165830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n w="12700"/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altLang="zh-TW" sz="1400" dirty="0"/>
                                    <a:t>Linear Embedding</a:t>
                                  </a:r>
                                  <a:endParaRPr lang="zh-TW" altLang="en-US" sz="1400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157" name="群組 34">
                                  <a:extLst>
                                    <a:ext uri="{FF2B5EF4-FFF2-40B4-BE49-F238E27FC236}">
                                      <a16:creationId xmlns:a16="http://schemas.microsoft.com/office/drawing/2014/main" id="{8B29C733-0A0E-4547-9108-3A4E1E8327B2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3403643" y="1807627"/>
                                  <a:ext cx="628230" cy="1054895"/>
                                  <a:chOff x="6944139" y="489034"/>
                                  <a:chExt cx="628230" cy="1054895"/>
                                </a:xfrm>
                              </p:grpSpPr>
                              <p:sp>
                                <p:nvSpPr>
                                  <p:cNvPr id="180" name="圓角矩形 57">
                                    <a:extLst>
                                      <a:ext uri="{FF2B5EF4-FFF2-40B4-BE49-F238E27FC236}">
                                        <a16:creationId xmlns:a16="http://schemas.microsoft.com/office/drawing/2014/main" id="{579B68D9-7657-E042-B66C-1FDF4615EC00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944139" y="489034"/>
                                    <a:ext cx="628230" cy="1054895"/>
                                  </a:xfrm>
                                  <a:prstGeom prst="roundRect">
                                    <a:avLst/>
                                  </a:prstGeom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n w="12700"/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zh-TW" altLang="en-US" sz="800" dirty="0">
                                      <a:solidFill>
                                        <a:schemeClr val="tx1"/>
                                      </a:solidFill>
                                    </a:endParaRPr>
                                  </a:p>
                                </p:txBody>
                              </p:sp>
                              <p:pic>
                                <p:nvPicPr>
                                  <p:cNvPr id="181" name="圖片 58">
                                    <a:extLst>
                                      <a:ext uri="{FF2B5EF4-FFF2-40B4-BE49-F238E27FC236}">
                                        <a16:creationId xmlns:a16="http://schemas.microsoft.com/office/drawing/2014/main" id="{9D6A9068-92D4-9C42-AD3D-10C00208789A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11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6994381" y="847725"/>
                                    <a:ext cx="527745" cy="337511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grpSp>
                            <p:sp>
                              <p:nvSpPr>
                                <p:cNvPr id="158" name="圓角矩形 35">
                                  <a:extLst>
                                    <a:ext uri="{FF2B5EF4-FFF2-40B4-BE49-F238E27FC236}">
                                      <a16:creationId xmlns:a16="http://schemas.microsoft.com/office/drawing/2014/main" id="{575B2BC3-F156-EC4A-8EE1-15268AF6244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2691122" y="2252160"/>
                                  <a:ext cx="1054896" cy="165830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n w="12700"/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altLang="zh-TW" sz="1400" dirty="0"/>
                                    <a:t>Patch Merging</a:t>
                                  </a:r>
                                  <a:endParaRPr lang="zh-TW" altLang="en-US" sz="1400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159" name="群組 36">
                                  <a:extLst>
                                    <a:ext uri="{FF2B5EF4-FFF2-40B4-BE49-F238E27FC236}">
                                      <a16:creationId xmlns:a16="http://schemas.microsoft.com/office/drawing/2014/main" id="{B2A747C5-EB31-D145-A0F5-C5D7017F1D0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402019" y="1807627"/>
                                  <a:ext cx="628230" cy="1054895"/>
                                  <a:chOff x="6944139" y="489034"/>
                                  <a:chExt cx="628230" cy="1054895"/>
                                </a:xfrm>
                              </p:grpSpPr>
                              <p:sp>
                                <p:nvSpPr>
                                  <p:cNvPr id="178" name="圓角矩形 55">
                                    <a:extLst>
                                      <a:ext uri="{FF2B5EF4-FFF2-40B4-BE49-F238E27FC236}">
                                        <a16:creationId xmlns:a16="http://schemas.microsoft.com/office/drawing/2014/main" id="{624B62D2-6881-EF4C-A8E0-D4D9D005BAD3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944139" y="489034"/>
                                    <a:ext cx="628230" cy="1054895"/>
                                  </a:xfrm>
                                  <a:prstGeom prst="roundRect">
                                    <a:avLst/>
                                  </a:prstGeom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n w="12700"/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zh-TW" altLang="en-US" sz="800" dirty="0">
                                      <a:solidFill>
                                        <a:schemeClr val="tx1"/>
                                      </a:solidFill>
                                    </a:endParaRPr>
                                  </a:p>
                                </p:txBody>
                              </p:sp>
                              <p:pic>
                                <p:nvPicPr>
                                  <p:cNvPr id="179" name="圖片 56">
                                    <a:extLst>
                                      <a:ext uri="{FF2B5EF4-FFF2-40B4-BE49-F238E27FC236}">
                                        <a16:creationId xmlns:a16="http://schemas.microsoft.com/office/drawing/2014/main" id="{AEC89A02-7747-CA47-A0C9-25AABA4D9A9B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11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6994381" y="847725"/>
                                    <a:ext cx="527745" cy="337511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grpSp>
                            <p:sp>
                              <p:nvSpPr>
                                <p:cNvPr id="160" name="圓角矩形 37">
                                  <a:extLst>
                                    <a:ext uri="{FF2B5EF4-FFF2-40B4-BE49-F238E27FC236}">
                                      <a16:creationId xmlns:a16="http://schemas.microsoft.com/office/drawing/2014/main" id="{0AA2140C-AD47-1647-AAE8-3A71D3D2EA6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3689498" y="2252160"/>
                                  <a:ext cx="1054896" cy="165830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n w="12700"/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altLang="zh-TW" sz="1400" dirty="0"/>
                                    <a:t>Patch Merging</a:t>
                                  </a:r>
                                  <a:endParaRPr lang="zh-TW" altLang="en-US" sz="1400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161" name="群組 38">
                                  <a:extLst>
                                    <a:ext uri="{FF2B5EF4-FFF2-40B4-BE49-F238E27FC236}">
                                      <a16:creationId xmlns:a16="http://schemas.microsoft.com/office/drawing/2014/main" id="{EA4E2752-65B0-4D44-9ADC-2772CAA617CA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400395" y="1807627"/>
                                  <a:ext cx="628230" cy="1054895"/>
                                  <a:chOff x="6944139" y="489034"/>
                                  <a:chExt cx="628230" cy="1054895"/>
                                </a:xfrm>
                              </p:grpSpPr>
                              <p:sp>
                                <p:nvSpPr>
                                  <p:cNvPr id="176" name="圓角矩形 53">
                                    <a:extLst>
                                      <a:ext uri="{FF2B5EF4-FFF2-40B4-BE49-F238E27FC236}">
                                        <a16:creationId xmlns:a16="http://schemas.microsoft.com/office/drawing/2014/main" id="{C23E2ACD-08BA-9643-A2E3-2C59B090DB68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944139" y="489034"/>
                                    <a:ext cx="628230" cy="1054895"/>
                                  </a:xfrm>
                                  <a:prstGeom prst="roundRect">
                                    <a:avLst/>
                                  </a:prstGeom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n w="12700"/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zh-TW" altLang="en-US" sz="800" dirty="0">
                                      <a:solidFill>
                                        <a:schemeClr val="tx1"/>
                                      </a:solidFill>
                                    </a:endParaRPr>
                                  </a:p>
                                </p:txBody>
                              </p:sp>
                              <p:pic>
                                <p:nvPicPr>
                                  <p:cNvPr id="177" name="圖片 54">
                                    <a:extLst>
                                      <a:ext uri="{FF2B5EF4-FFF2-40B4-BE49-F238E27FC236}">
                                        <a16:creationId xmlns:a16="http://schemas.microsoft.com/office/drawing/2014/main" id="{B3FC5C76-1933-6B45-B002-0EB12854ABCC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11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6994381" y="847725"/>
                                    <a:ext cx="527745" cy="337511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grpSp>
                            <p:sp>
                              <p:nvSpPr>
                                <p:cNvPr id="162" name="圓角矩形 39">
                                  <a:extLst>
                                    <a:ext uri="{FF2B5EF4-FFF2-40B4-BE49-F238E27FC236}">
                                      <a16:creationId xmlns:a16="http://schemas.microsoft.com/office/drawing/2014/main" id="{47E42E15-B6F7-6C40-9D60-F1C4256B0B9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4687874" y="2252160"/>
                                  <a:ext cx="1054896" cy="165830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n w="12700"/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altLang="zh-TW" sz="1400" dirty="0"/>
                                    <a:t>Patch Merging</a:t>
                                  </a:r>
                                  <a:endParaRPr lang="zh-TW" altLang="en-US" sz="1400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  <p:cxnSp>
                              <p:nvCxnSpPr>
                                <p:cNvPr id="163" name="直線單箭頭接點 40">
                                  <a:extLst>
                                    <a:ext uri="{FF2B5EF4-FFF2-40B4-BE49-F238E27FC236}">
                                      <a16:creationId xmlns:a16="http://schemas.microsoft.com/office/drawing/2014/main" id="{2ABF73D0-A817-5D41-81DC-DE356D3A0529}"/>
                                    </a:ext>
                                  </a:extLst>
                                </p:cNvPr>
                                <p:cNvCxnSpPr>
                                  <a:stCxn id="154" idx="2"/>
                                  <a:endCxn id="156" idx="0"/>
                                </p:cNvCxnSpPr>
                                <p:nvPr/>
                              </p:nvCxnSpPr>
                              <p:spPr>
                                <a:xfrm>
                                  <a:off x="2002739" y="2335075"/>
                                  <a:ext cx="134540" cy="0"/>
                                </a:xfrm>
                                <a:prstGeom prst="straightConnector1">
                                  <a:avLst/>
                                </a:prstGeom>
                                <a:ln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64" name="直線單箭頭接點 41">
                                  <a:extLst>
                                    <a:ext uri="{FF2B5EF4-FFF2-40B4-BE49-F238E27FC236}">
                                      <a16:creationId xmlns:a16="http://schemas.microsoft.com/office/drawing/2014/main" id="{F677F1F1-4F1F-004E-A36B-3C86BA7478A6}"/>
                                    </a:ext>
                                  </a:extLst>
                                </p:cNvPr>
                                <p:cNvCxnSpPr>
                                  <a:stCxn id="156" idx="2"/>
                                  <a:endCxn id="182" idx="1"/>
                                </p:cNvCxnSpPr>
                                <p:nvPr/>
                              </p:nvCxnSpPr>
                              <p:spPr>
                                <a:xfrm>
                                  <a:off x="2303109" y="2335075"/>
                                  <a:ext cx="102158" cy="0"/>
                                </a:xfrm>
                                <a:prstGeom prst="straightConnector1">
                                  <a:avLst/>
                                </a:prstGeom>
                                <a:ln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65" name="直線單箭頭接點 42">
                                  <a:extLst>
                                    <a:ext uri="{FF2B5EF4-FFF2-40B4-BE49-F238E27FC236}">
                                      <a16:creationId xmlns:a16="http://schemas.microsoft.com/office/drawing/2014/main" id="{8BA566FE-4CBE-B34D-B7C6-33FCC4F3A876}"/>
                                    </a:ext>
                                  </a:extLst>
                                </p:cNvPr>
                                <p:cNvCxnSpPr>
                                  <a:stCxn id="182" idx="3"/>
                                  <a:endCxn id="158" idx="0"/>
                                </p:cNvCxnSpPr>
                                <p:nvPr/>
                              </p:nvCxnSpPr>
                              <p:spPr>
                                <a:xfrm>
                                  <a:off x="3033497" y="2335075"/>
                                  <a:ext cx="102158" cy="0"/>
                                </a:xfrm>
                                <a:prstGeom prst="straightConnector1">
                                  <a:avLst/>
                                </a:prstGeom>
                                <a:ln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66" name="直線單箭頭接點 43">
                                  <a:extLst>
                                    <a:ext uri="{FF2B5EF4-FFF2-40B4-BE49-F238E27FC236}">
                                      <a16:creationId xmlns:a16="http://schemas.microsoft.com/office/drawing/2014/main" id="{322DB40B-4F93-304A-9E52-D6718B8226B1}"/>
                                    </a:ext>
                                  </a:extLst>
                                </p:cNvPr>
                                <p:cNvCxnSpPr>
                                  <a:stCxn id="158" idx="2"/>
                                  <a:endCxn id="180" idx="1"/>
                                </p:cNvCxnSpPr>
                                <p:nvPr/>
                              </p:nvCxnSpPr>
                              <p:spPr>
                                <a:xfrm>
                                  <a:off x="3301485" y="2335075"/>
                                  <a:ext cx="102158" cy="0"/>
                                </a:xfrm>
                                <a:prstGeom prst="straightConnector1">
                                  <a:avLst/>
                                </a:prstGeom>
                                <a:ln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67" name="直線單箭頭接點 44">
                                  <a:extLst>
                                    <a:ext uri="{FF2B5EF4-FFF2-40B4-BE49-F238E27FC236}">
                                      <a16:creationId xmlns:a16="http://schemas.microsoft.com/office/drawing/2014/main" id="{7FA526D2-23EF-3B4A-82FE-E1251EBE3938}"/>
                                    </a:ext>
                                  </a:extLst>
                                </p:cNvPr>
                                <p:cNvCxnSpPr>
                                  <a:stCxn id="180" idx="3"/>
                                  <a:endCxn id="160" idx="0"/>
                                </p:cNvCxnSpPr>
                                <p:nvPr/>
                              </p:nvCxnSpPr>
                              <p:spPr>
                                <a:xfrm>
                                  <a:off x="4031873" y="2335075"/>
                                  <a:ext cx="102158" cy="0"/>
                                </a:xfrm>
                                <a:prstGeom prst="straightConnector1">
                                  <a:avLst/>
                                </a:prstGeom>
                                <a:ln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68" name="直線單箭頭接點 45">
                                  <a:extLst>
                                    <a:ext uri="{FF2B5EF4-FFF2-40B4-BE49-F238E27FC236}">
                                      <a16:creationId xmlns:a16="http://schemas.microsoft.com/office/drawing/2014/main" id="{FC362A02-E4C3-4345-B258-363E1A4F75C2}"/>
                                    </a:ext>
                                  </a:extLst>
                                </p:cNvPr>
                                <p:cNvCxnSpPr>
                                  <a:stCxn id="160" idx="2"/>
                                  <a:endCxn id="178" idx="1"/>
                                </p:cNvCxnSpPr>
                                <p:nvPr/>
                              </p:nvCxnSpPr>
                              <p:spPr>
                                <a:xfrm>
                                  <a:off x="4299861" y="2335075"/>
                                  <a:ext cx="102158" cy="0"/>
                                </a:xfrm>
                                <a:prstGeom prst="straightConnector1">
                                  <a:avLst/>
                                </a:prstGeom>
                                <a:ln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69" name="直線單箭頭接點 46">
                                  <a:extLst>
                                    <a:ext uri="{FF2B5EF4-FFF2-40B4-BE49-F238E27FC236}">
                                      <a16:creationId xmlns:a16="http://schemas.microsoft.com/office/drawing/2014/main" id="{74F85E67-CD73-9342-AA9D-4F51834842F1}"/>
                                    </a:ext>
                                  </a:extLst>
                                </p:cNvPr>
                                <p:cNvCxnSpPr>
                                  <a:stCxn id="178" idx="3"/>
                                  <a:endCxn id="162" idx="0"/>
                                </p:cNvCxnSpPr>
                                <p:nvPr/>
                              </p:nvCxnSpPr>
                              <p:spPr>
                                <a:xfrm>
                                  <a:off x="5030249" y="2335075"/>
                                  <a:ext cx="102158" cy="0"/>
                                </a:xfrm>
                                <a:prstGeom prst="straightConnector1">
                                  <a:avLst/>
                                </a:prstGeom>
                                <a:ln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70" name="直線單箭頭接點 47">
                                  <a:extLst>
                                    <a:ext uri="{FF2B5EF4-FFF2-40B4-BE49-F238E27FC236}">
                                      <a16:creationId xmlns:a16="http://schemas.microsoft.com/office/drawing/2014/main" id="{A1B69F67-0E1A-7643-8CF8-C7BB8F10AAC8}"/>
                                    </a:ext>
                                  </a:extLst>
                                </p:cNvPr>
                                <p:cNvCxnSpPr>
                                  <a:stCxn id="162" idx="2"/>
                                  <a:endCxn id="176" idx="1"/>
                                </p:cNvCxnSpPr>
                                <p:nvPr/>
                              </p:nvCxnSpPr>
                              <p:spPr>
                                <a:xfrm>
                                  <a:off x="5298237" y="2335075"/>
                                  <a:ext cx="102158" cy="0"/>
                                </a:xfrm>
                                <a:prstGeom prst="straightConnector1">
                                  <a:avLst/>
                                </a:prstGeom>
                                <a:ln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71" name="直線單箭頭接點 48">
                                  <a:extLst>
                                    <a:ext uri="{FF2B5EF4-FFF2-40B4-BE49-F238E27FC236}">
                                      <a16:creationId xmlns:a16="http://schemas.microsoft.com/office/drawing/2014/main" id="{AC4CB4D2-4355-7240-BA74-A33BD9858BE2}"/>
                                    </a:ext>
                                  </a:extLst>
                                </p:cNvPr>
                                <p:cNvCxnSpPr>
                                  <a:stCxn id="176" idx="3"/>
                                </p:cNvCxnSpPr>
                                <p:nvPr/>
                              </p:nvCxnSpPr>
                              <p:spPr>
                                <a:xfrm flipV="1">
                                  <a:off x="6028625" y="2335073"/>
                                  <a:ext cx="127010" cy="2"/>
                                </a:xfrm>
                                <a:prstGeom prst="straightConnector1">
                                  <a:avLst/>
                                </a:prstGeom>
                                <a:ln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172" name="文字方塊 49">
                                  <a:extLst>
                                    <a:ext uri="{FF2B5EF4-FFF2-40B4-BE49-F238E27FC236}">
                                      <a16:creationId xmlns:a16="http://schemas.microsoft.com/office/drawing/2014/main" id="{3E2EFC22-83D8-4644-AF42-711623F0C53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2606656" y="2675218"/>
                                  <a:ext cx="210471" cy="16048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TW" sz="1200" dirty="0"/>
                                    <a:t>x2</a:t>
                                  </a:r>
                                  <a:endParaRPr lang="zh-TW" altLang="en-US" sz="1200" dirty="0"/>
                                </a:p>
                              </p:txBody>
                            </p:sp>
                          </p:grpSp>
                          <p:sp>
                            <p:nvSpPr>
                              <p:cNvPr id="229" name="Rectangle 228">
                                <a:extLst>
                                  <a:ext uri="{FF2B5EF4-FFF2-40B4-BE49-F238E27FC236}">
                                    <a16:creationId xmlns:a16="http://schemas.microsoft.com/office/drawing/2014/main" id="{46388AA0-F7C3-684F-9D4E-587DFE14162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2369852" y="5122403"/>
                                <a:ext cx="109307" cy="662607"/>
                              </a:xfrm>
                              <a:prstGeom prst="rect">
                                <a:avLst/>
                              </a:prstGeom>
                              <a:solidFill>
                                <a:srgbClr val="C00000"/>
                              </a:solidFill>
                              <a:ln>
                                <a:solidFill>
                                  <a:srgbClr val="C0000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TW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1043" name="Group 1042">
                            <a:extLst>
                              <a:ext uri="{FF2B5EF4-FFF2-40B4-BE49-F238E27FC236}">
                                <a16:creationId xmlns:a16="http://schemas.microsoft.com/office/drawing/2014/main" id="{9B90CA7D-5DE5-944B-95D1-4C0C9F28AD0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446823" y="6419696"/>
                            <a:ext cx="6074392" cy="1369925"/>
                            <a:chOff x="6446823" y="6419696"/>
                            <a:chExt cx="6074392" cy="1369925"/>
                          </a:xfrm>
                        </p:grpSpPr>
                        <p:sp>
                          <p:nvSpPr>
                            <p:cNvPr id="221" name="文字方塊 116">
                              <a:extLst>
                                <a:ext uri="{FF2B5EF4-FFF2-40B4-BE49-F238E27FC236}">
                                  <a16:creationId xmlns:a16="http://schemas.microsoft.com/office/drawing/2014/main" id="{763FE032-D0B7-5C4C-ACDF-C0B56C47830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05354" y="7502786"/>
                              <a:ext cx="1760675" cy="232485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TW" sz="2000" b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</a:rPr>
                                <a:t>Reversed Sampler</a:t>
                              </a:r>
                              <a:endParaRPr lang="zh-TW" altLang="en-US" sz="2000" b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</a:endParaRPr>
                            </a:p>
                          </p:txBody>
                        </p:sp>
                        <p:pic>
                          <p:nvPicPr>
                            <p:cNvPr id="150" name="圖片 3">
                              <a:extLst>
                                <a:ext uri="{FF2B5EF4-FFF2-40B4-BE49-F238E27FC236}">
                                  <a16:creationId xmlns:a16="http://schemas.microsoft.com/office/drawing/2014/main" id="{62E24CCD-9E15-AB43-B51D-4F13BFFE0F38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653454" y="6710691"/>
                              <a:ext cx="819217" cy="789114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</p:pic>
                        <p:sp>
                          <p:nvSpPr>
                            <p:cNvPr id="223" name="文字方塊 121">
                              <a:extLst>
                                <a:ext uri="{FF2B5EF4-FFF2-40B4-BE49-F238E27FC236}">
                                  <a16:creationId xmlns:a16="http://schemas.microsoft.com/office/drawing/2014/main" id="{6592638B-7756-D040-9A53-802037E3B21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02724" y="6454349"/>
                              <a:ext cx="1217782" cy="23435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TW" sz="2000" b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</a:rPr>
                                <a:t>Training Branch 2</a:t>
                              </a:r>
                              <a:endParaRPr lang="zh-TW" altLang="en-US" sz="2000" b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24" name="圓角矩形 107">
                              <a:extLst>
                                <a:ext uri="{FF2B5EF4-FFF2-40B4-BE49-F238E27FC236}">
                                  <a16:creationId xmlns:a16="http://schemas.microsoft.com/office/drawing/2014/main" id="{8E4D41BC-A4D2-7748-9411-FEE533F2E32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446823" y="6419696"/>
                              <a:ext cx="6074392" cy="1369925"/>
                            </a:xfrm>
                            <a:prstGeom prst="roundRect">
                              <a:avLst>
                                <a:gd name="adj" fmla="val 7300"/>
                              </a:avLst>
                            </a:prstGeom>
                            <a:noFill/>
                            <a:ln w="19050">
                              <a:solidFill>
                                <a:srgbClr val="0070C0"/>
                              </a:solidFill>
                              <a:prstDash val="dash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TW" altLang="en-US"/>
                            </a:p>
                          </p:txBody>
                        </p:sp>
                        <p:grpSp>
                          <p:nvGrpSpPr>
                            <p:cNvPr id="271" name="Group 270">
                              <a:extLst>
                                <a:ext uri="{FF2B5EF4-FFF2-40B4-BE49-F238E27FC236}">
                                  <a16:creationId xmlns:a16="http://schemas.microsoft.com/office/drawing/2014/main" id="{5D76B842-6D90-674C-8DCE-B21EBFCDD69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884084" y="6508748"/>
                              <a:ext cx="4579461" cy="1146150"/>
                              <a:chOff x="8037314" y="4926977"/>
                              <a:chExt cx="4441845" cy="1054898"/>
                            </a:xfrm>
                          </p:grpSpPr>
                          <p:grpSp>
                            <p:nvGrpSpPr>
                              <p:cNvPr id="272" name="群組 29">
                                <a:extLst>
                                  <a:ext uri="{FF2B5EF4-FFF2-40B4-BE49-F238E27FC236}">
                                    <a16:creationId xmlns:a16="http://schemas.microsoft.com/office/drawing/2014/main" id="{460EB313-8BFB-1944-99E6-CB20C3CF8347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8037314" y="4926977"/>
                                <a:ext cx="4318727" cy="1054898"/>
                                <a:chOff x="1836908" y="1807625"/>
                                <a:chExt cx="4318727" cy="1054898"/>
                              </a:xfrm>
                            </p:grpSpPr>
                            <p:sp>
                              <p:nvSpPr>
                                <p:cNvPr id="274" name="矩形 30">
                                  <a:extLst>
                                    <a:ext uri="{FF2B5EF4-FFF2-40B4-BE49-F238E27FC236}">
                                      <a16:creationId xmlns:a16="http://schemas.microsoft.com/office/drawing/2014/main" id="{9DC02F80-406F-0D42-8801-CB51B0EF8C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36908" y="1807625"/>
                                  <a:ext cx="4318727" cy="1054896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>
                                  <a:solidFill>
                                    <a:schemeClr val="bg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zh-TW" altLang="en-US"/>
                                </a:p>
                              </p:txBody>
                            </p:sp>
                            <p:sp>
                              <p:nvSpPr>
                                <p:cNvPr id="275" name="圓角矩形 31">
                                  <a:extLst>
                                    <a:ext uri="{FF2B5EF4-FFF2-40B4-BE49-F238E27FC236}">
                                      <a16:creationId xmlns:a16="http://schemas.microsoft.com/office/drawing/2014/main" id="{B9016189-8BB7-FC45-A0CA-8FD8CE72A39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1392376" y="2252160"/>
                                  <a:ext cx="1054895" cy="165830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n w="12700"/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altLang="zh-TW" sz="1400" dirty="0">
                                      <a:solidFill>
                                        <a:schemeClr val="tx1"/>
                                      </a:solidFill>
                                    </a:rPr>
                                    <a:t>Partial Partition</a:t>
                                  </a:r>
                                  <a:endParaRPr lang="zh-TW" altLang="en-US" sz="1400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276" name="群組 32">
                                  <a:extLst>
                                    <a:ext uri="{FF2B5EF4-FFF2-40B4-BE49-F238E27FC236}">
                                      <a16:creationId xmlns:a16="http://schemas.microsoft.com/office/drawing/2014/main" id="{C6A87E0A-2189-4C47-A749-4755C82B4E5D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2405267" y="1807627"/>
                                  <a:ext cx="628230" cy="1054895"/>
                                  <a:chOff x="6944139" y="489034"/>
                                  <a:chExt cx="628230" cy="1054895"/>
                                </a:xfrm>
                              </p:grpSpPr>
                              <p:sp>
                                <p:nvSpPr>
                                  <p:cNvPr id="303" name="圓角矩形 59">
                                    <a:extLst>
                                      <a:ext uri="{FF2B5EF4-FFF2-40B4-BE49-F238E27FC236}">
                                        <a16:creationId xmlns:a16="http://schemas.microsoft.com/office/drawing/2014/main" id="{9BE248E3-1E68-A343-BC29-D15C7DE66847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944139" y="489034"/>
                                    <a:ext cx="628230" cy="1054895"/>
                                  </a:xfrm>
                                  <a:prstGeom prst="roundRect">
                                    <a:avLst/>
                                  </a:prstGeom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n w="12700"/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zh-TW" altLang="en-US" sz="800" dirty="0">
                                      <a:solidFill>
                                        <a:schemeClr val="tx1"/>
                                      </a:solidFill>
                                    </a:endParaRPr>
                                  </a:p>
                                </p:txBody>
                              </p:sp>
                              <p:pic>
                                <p:nvPicPr>
                                  <p:cNvPr id="304" name="圖片 60">
                                    <a:extLst>
                                      <a:ext uri="{FF2B5EF4-FFF2-40B4-BE49-F238E27FC236}">
                                        <a16:creationId xmlns:a16="http://schemas.microsoft.com/office/drawing/2014/main" id="{1454634D-322D-3C48-82C7-14F57CE61187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11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6994381" y="847725"/>
                                    <a:ext cx="527745" cy="337511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grpSp>
                            <p:sp>
                              <p:nvSpPr>
                                <p:cNvPr id="277" name="圓角矩形 33">
                                  <a:extLst>
                                    <a:ext uri="{FF2B5EF4-FFF2-40B4-BE49-F238E27FC236}">
                                      <a16:creationId xmlns:a16="http://schemas.microsoft.com/office/drawing/2014/main" id="{665981D4-7720-484D-82D7-068D1FD9CA5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1692746" y="2252160"/>
                                  <a:ext cx="1054896" cy="165830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n w="12700"/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altLang="zh-TW" sz="1400" dirty="0"/>
                                    <a:t>Linear Embedding</a:t>
                                  </a:r>
                                  <a:endParaRPr lang="zh-TW" altLang="en-US" sz="1400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278" name="群組 34">
                                  <a:extLst>
                                    <a:ext uri="{FF2B5EF4-FFF2-40B4-BE49-F238E27FC236}">
                                      <a16:creationId xmlns:a16="http://schemas.microsoft.com/office/drawing/2014/main" id="{C635C977-17E7-184B-AAD0-DA369D54EAB6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3403643" y="1807627"/>
                                  <a:ext cx="628230" cy="1054895"/>
                                  <a:chOff x="6944139" y="489034"/>
                                  <a:chExt cx="628230" cy="1054895"/>
                                </a:xfrm>
                              </p:grpSpPr>
                              <p:sp>
                                <p:nvSpPr>
                                  <p:cNvPr id="301" name="圓角矩形 57">
                                    <a:extLst>
                                      <a:ext uri="{FF2B5EF4-FFF2-40B4-BE49-F238E27FC236}">
                                        <a16:creationId xmlns:a16="http://schemas.microsoft.com/office/drawing/2014/main" id="{AF4B56B2-7C0F-4D4F-AFFA-5DF96FCF4AA7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944139" y="489034"/>
                                    <a:ext cx="628230" cy="1054895"/>
                                  </a:xfrm>
                                  <a:prstGeom prst="roundRect">
                                    <a:avLst/>
                                  </a:prstGeom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n w="12700"/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zh-TW" altLang="en-US" sz="800" dirty="0">
                                      <a:solidFill>
                                        <a:schemeClr val="tx1"/>
                                      </a:solidFill>
                                    </a:endParaRPr>
                                  </a:p>
                                </p:txBody>
                              </p:sp>
                              <p:pic>
                                <p:nvPicPr>
                                  <p:cNvPr id="302" name="圖片 58">
                                    <a:extLst>
                                      <a:ext uri="{FF2B5EF4-FFF2-40B4-BE49-F238E27FC236}">
                                        <a16:creationId xmlns:a16="http://schemas.microsoft.com/office/drawing/2014/main" id="{EB4F7DE6-0727-F945-A85F-52D20D70E42A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11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6994381" y="847725"/>
                                    <a:ext cx="527745" cy="337511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grpSp>
                            <p:sp>
                              <p:nvSpPr>
                                <p:cNvPr id="279" name="圓角矩形 35">
                                  <a:extLst>
                                    <a:ext uri="{FF2B5EF4-FFF2-40B4-BE49-F238E27FC236}">
                                      <a16:creationId xmlns:a16="http://schemas.microsoft.com/office/drawing/2014/main" id="{5AF111B5-D3A9-D44F-9DF7-72A395F3396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2691122" y="2252160"/>
                                  <a:ext cx="1054896" cy="165830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n w="12700"/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altLang="zh-TW" sz="1400" dirty="0"/>
                                    <a:t>Patch Merging</a:t>
                                  </a:r>
                                  <a:endParaRPr lang="zh-TW" altLang="en-US" sz="1400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280" name="群組 36">
                                  <a:extLst>
                                    <a:ext uri="{FF2B5EF4-FFF2-40B4-BE49-F238E27FC236}">
                                      <a16:creationId xmlns:a16="http://schemas.microsoft.com/office/drawing/2014/main" id="{ADF509DA-20EF-9344-AC5A-187A6EFF462E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402019" y="1807627"/>
                                  <a:ext cx="628230" cy="1054895"/>
                                  <a:chOff x="6944139" y="489034"/>
                                  <a:chExt cx="628230" cy="1054895"/>
                                </a:xfrm>
                              </p:grpSpPr>
                              <p:sp>
                                <p:nvSpPr>
                                  <p:cNvPr id="299" name="圓角矩形 55">
                                    <a:extLst>
                                      <a:ext uri="{FF2B5EF4-FFF2-40B4-BE49-F238E27FC236}">
                                        <a16:creationId xmlns:a16="http://schemas.microsoft.com/office/drawing/2014/main" id="{67BEE8CF-65B4-B448-952D-3D02A1FCF83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944139" y="489034"/>
                                    <a:ext cx="628230" cy="1054895"/>
                                  </a:xfrm>
                                  <a:prstGeom prst="roundRect">
                                    <a:avLst/>
                                  </a:prstGeom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n w="12700"/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zh-TW" altLang="en-US" sz="800" dirty="0">
                                      <a:solidFill>
                                        <a:schemeClr val="tx1"/>
                                      </a:solidFill>
                                    </a:endParaRPr>
                                  </a:p>
                                </p:txBody>
                              </p:sp>
                              <p:pic>
                                <p:nvPicPr>
                                  <p:cNvPr id="300" name="圖片 56">
                                    <a:extLst>
                                      <a:ext uri="{FF2B5EF4-FFF2-40B4-BE49-F238E27FC236}">
                                        <a16:creationId xmlns:a16="http://schemas.microsoft.com/office/drawing/2014/main" id="{5918C798-0CA6-B345-9AB7-FFA357491300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11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6994381" y="847725"/>
                                    <a:ext cx="527745" cy="337511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grpSp>
                            <p:sp>
                              <p:nvSpPr>
                                <p:cNvPr id="281" name="圓角矩形 37">
                                  <a:extLst>
                                    <a:ext uri="{FF2B5EF4-FFF2-40B4-BE49-F238E27FC236}">
                                      <a16:creationId xmlns:a16="http://schemas.microsoft.com/office/drawing/2014/main" id="{1E99946B-C8A6-3247-AC1F-B486E17C690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3689498" y="2252160"/>
                                  <a:ext cx="1054896" cy="165830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n w="12700"/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altLang="zh-TW" sz="1400" dirty="0"/>
                                    <a:t>Patch Merging</a:t>
                                  </a:r>
                                  <a:endParaRPr lang="zh-TW" altLang="en-US" sz="1400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282" name="群組 38">
                                  <a:extLst>
                                    <a:ext uri="{FF2B5EF4-FFF2-40B4-BE49-F238E27FC236}">
                                      <a16:creationId xmlns:a16="http://schemas.microsoft.com/office/drawing/2014/main" id="{B42BFBD7-FAA9-944B-A67D-CD4C779A4885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400395" y="1807627"/>
                                  <a:ext cx="628230" cy="1054895"/>
                                  <a:chOff x="6944139" y="489034"/>
                                  <a:chExt cx="628230" cy="1054895"/>
                                </a:xfrm>
                              </p:grpSpPr>
                              <p:sp>
                                <p:nvSpPr>
                                  <p:cNvPr id="297" name="圓角矩形 53">
                                    <a:extLst>
                                      <a:ext uri="{FF2B5EF4-FFF2-40B4-BE49-F238E27FC236}">
                                        <a16:creationId xmlns:a16="http://schemas.microsoft.com/office/drawing/2014/main" id="{BDECFA80-A4B4-3B45-AA72-7ED0EB0408A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944139" y="489034"/>
                                    <a:ext cx="628230" cy="1054895"/>
                                  </a:xfrm>
                                  <a:prstGeom prst="roundRect">
                                    <a:avLst/>
                                  </a:prstGeom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n w="12700"/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zh-TW" altLang="en-US" sz="800" dirty="0">
                                      <a:solidFill>
                                        <a:schemeClr val="tx1"/>
                                      </a:solidFill>
                                    </a:endParaRPr>
                                  </a:p>
                                </p:txBody>
                              </p:sp>
                              <p:pic>
                                <p:nvPicPr>
                                  <p:cNvPr id="298" name="圖片 54">
                                    <a:extLst>
                                      <a:ext uri="{FF2B5EF4-FFF2-40B4-BE49-F238E27FC236}">
                                        <a16:creationId xmlns:a16="http://schemas.microsoft.com/office/drawing/2014/main" id="{BDC27401-D2CD-124C-9242-47458A2EE38C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11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6994381" y="847725"/>
                                    <a:ext cx="527745" cy="337511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grpSp>
                            <p:sp>
                              <p:nvSpPr>
                                <p:cNvPr id="283" name="圓角矩形 39">
                                  <a:extLst>
                                    <a:ext uri="{FF2B5EF4-FFF2-40B4-BE49-F238E27FC236}">
                                      <a16:creationId xmlns:a16="http://schemas.microsoft.com/office/drawing/2014/main" id="{41B006E5-7BA0-ED48-BE2A-5F483FF84A0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4687874" y="2252160"/>
                                  <a:ext cx="1054896" cy="165830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n w="12700"/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altLang="zh-TW" sz="1400" dirty="0"/>
                                    <a:t>Patch Merging</a:t>
                                  </a:r>
                                  <a:endParaRPr lang="zh-TW" altLang="en-US" sz="1400" dirty="0">
                                    <a:solidFill>
                                      <a:schemeClr val="tx1"/>
                                    </a:solidFill>
                                  </a:endParaRPr>
                                </a:p>
                              </p:txBody>
                            </p:sp>
                            <p:cxnSp>
                              <p:nvCxnSpPr>
                                <p:cNvPr id="284" name="直線單箭頭接點 40">
                                  <a:extLst>
                                    <a:ext uri="{FF2B5EF4-FFF2-40B4-BE49-F238E27FC236}">
                                      <a16:creationId xmlns:a16="http://schemas.microsoft.com/office/drawing/2014/main" id="{42869886-3751-8748-ABDE-508B998D108B}"/>
                                    </a:ext>
                                  </a:extLst>
                                </p:cNvPr>
                                <p:cNvCxnSpPr>
                                  <a:stCxn id="275" idx="2"/>
                                  <a:endCxn id="277" idx="0"/>
                                </p:cNvCxnSpPr>
                                <p:nvPr/>
                              </p:nvCxnSpPr>
                              <p:spPr>
                                <a:xfrm>
                                  <a:off x="2002739" y="2335075"/>
                                  <a:ext cx="134540" cy="0"/>
                                </a:xfrm>
                                <a:prstGeom prst="straightConnector1">
                                  <a:avLst/>
                                </a:prstGeom>
                                <a:ln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85" name="直線單箭頭接點 41">
                                  <a:extLst>
                                    <a:ext uri="{FF2B5EF4-FFF2-40B4-BE49-F238E27FC236}">
                                      <a16:creationId xmlns:a16="http://schemas.microsoft.com/office/drawing/2014/main" id="{BBC6717A-2F68-0349-B721-32CDD27CE0BC}"/>
                                    </a:ext>
                                  </a:extLst>
                                </p:cNvPr>
                                <p:cNvCxnSpPr>
                                  <a:stCxn id="277" idx="2"/>
                                  <a:endCxn id="303" idx="1"/>
                                </p:cNvCxnSpPr>
                                <p:nvPr/>
                              </p:nvCxnSpPr>
                              <p:spPr>
                                <a:xfrm>
                                  <a:off x="2303109" y="2335075"/>
                                  <a:ext cx="102158" cy="0"/>
                                </a:xfrm>
                                <a:prstGeom prst="straightConnector1">
                                  <a:avLst/>
                                </a:prstGeom>
                                <a:ln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86" name="直線單箭頭接點 42">
                                  <a:extLst>
                                    <a:ext uri="{FF2B5EF4-FFF2-40B4-BE49-F238E27FC236}">
                                      <a16:creationId xmlns:a16="http://schemas.microsoft.com/office/drawing/2014/main" id="{4D20602A-E5A0-D14C-B4C0-1C37588D5A0A}"/>
                                    </a:ext>
                                  </a:extLst>
                                </p:cNvPr>
                                <p:cNvCxnSpPr>
                                  <a:stCxn id="303" idx="3"/>
                                  <a:endCxn id="279" idx="0"/>
                                </p:cNvCxnSpPr>
                                <p:nvPr/>
                              </p:nvCxnSpPr>
                              <p:spPr>
                                <a:xfrm>
                                  <a:off x="3033497" y="2335075"/>
                                  <a:ext cx="102158" cy="0"/>
                                </a:xfrm>
                                <a:prstGeom prst="straightConnector1">
                                  <a:avLst/>
                                </a:prstGeom>
                                <a:ln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87" name="直線單箭頭接點 43">
                                  <a:extLst>
                                    <a:ext uri="{FF2B5EF4-FFF2-40B4-BE49-F238E27FC236}">
                                      <a16:creationId xmlns:a16="http://schemas.microsoft.com/office/drawing/2014/main" id="{FFFBDAC0-D0F4-B943-8D25-245F3647E569}"/>
                                    </a:ext>
                                  </a:extLst>
                                </p:cNvPr>
                                <p:cNvCxnSpPr>
                                  <a:stCxn id="279" idx="2"/>
                                  <a:endCxn id="301" idx="1"/>
                                </p:cNvCxnSpPr>
                                <p:nvPr/>
                              </p:nvCxnSpPr>
                              <p:spPr>
                                <a:xfrm>
                                  <a:off x="3301485" y="2335075"/>
                                  <a:ext cx="102158" cy="0"/>
                                </a:xfrm>
                                <a:prstGeom prst="straightConnector1">
                                  <a:avLst/>
                                </a:prstGeom>
                                <a:ln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88" name="直線單箭頭接點 44">
                                  <a:extLst>
                                    <a:ext uri="{FF2B5EF4-FFF2-40B4-BE49-F238E27FC236}">
                                      <a16:creationId xmlns:a16="http://schemas.microsoft.com/office/drawing/2014/main" id="{3D354097-C671-7346-B0E1-BBDE1C77E532}"/>
                                    </a:ext>
                                  </a:extLst>
                                </p:cNvPr>
                                <p:cNvCxnSpPr>
                                  <a:stCxn id="301" idx="3"/>
                                  <a:endCxn id="281" idx="0"/>
                                </p:cNvCxnSpPr>
                                <p:nvPr/>
                              </p:nvCxnSpPr>
                              <p:spPr>
                                <a:xfrm>
                                  <a:off x="4031873" y="2335075"/>
                                  <a:ext cx="102158" cy="0"/>
                                </a:xfrm>
                                <a:prstGeom prst="straightConnector1">
                                  <a:avLst/>
                                </a:prstGeom>
                                <a:ln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89" name="直線單箭頭接點 45">
                                  <a:extLst>
                                    <a:ext uri="{FF2B5EF4-FFF2-40B4-BE49-F238E27FC236}">
                                      <a16:creationId xmlns:a16="http://schemas.microsoft.com/office/drawing/2014/main" id="{5A6114B2-15E3-A744-A282-D089B195A6EC}"/>
                                    </a:ext>
                                  </a:extLst>
                                </p:cNvPr>
                                <p:cNvCxnSpPr>
                                  <a:stCxn id="281" idx="2"/>
                                  <a:endCxn id="299" idx="1"/>
                                </p:cNvCxnSpPr>
                                <p:nvPr/>
                              </p:nvCxnSpPr>
                              <p:spPr>
                                <a:xfrm>
                                  <a:off x="4299861" y="2335075"/>
                                  <a:ext cx="102158" cy="0"/>
                                </a:xfrm>
                                <a:prstGeom prst="straightConnector1">
                                  <a:avLst/>
                                </a:prstGeom>
                                <a:ln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90" name="直線單箭頭接點 46">
                                  <a:extLst>
                                    <a:ext uri="{FF2B5EF4-FFF2-40B4-BE49-F238E27FC236}">
                                      <a16:creationId xmlns:a16="http://schemas.microsoft.com/office/drawing/2014/main" id="{4F1FE359-4917-FC4C-9AF9-CEB84727789F}"/>
                                    </a:ext>
                                  </a:extLst>
                                </p:cNvPr>
                                <p:cNvCxnSpPr>
                                  <a:stCxn id="299" idx="3"/>
                                  <a:endCxn id="283" idx="0"/>
                                </p:cNvCxnSpPr>
                                <p:nvPr/>
                              </p:nvCxnSpPr>
                              <p:spPr>
                                <a:xfrm>
                                  <a:off x="5030249" y="2335075"/>
                                  <a:ext cx="102158" cy="0"/>
                                </a:xfrm>
                                <a:prstGeom prst="straightConnector1">
                                  <a:avLst/>
                                </a:prstGeom>
                                <a:ln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91" name="直線單箭頭接點 47">
                                  <a:extLst>
                                    <a:ext uri="{FF2B5EF4-FFF2-40B4-BE49-F238E27FC236}">
                                      <a16:creationId xmlns:a16="http://schemas.microsoft.com/office/drawing/2014/main" id="{DAF5727F-DFF2-1F49-BA83-E03DCC1F561C}"/>
                                    </a:ext>
                                  </a:extLst>
                                </p:cNvPr>
                                <p:cNvCxnSpPr>
                                  <a:stCxn id="283" idx="2"/>
                                  <a:endCxn id="297" idx="1"/>
                                </p:cNvCxnSpPr>
                                <p:nvPr/>
                              </p:nvCxnSpPr>
                              <p:spPr>
                                <a:xfrm>
                                  <a:off x="5298237" y="2335075"/>
                                  <a:ext cx="102158" cy="0"/>
                                </a:xfrm>
                                <a:prstGeom prst="straightConnector1">
                                  <a:avLst/>
                                </a:prstGeom>
                                <a:ln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92" name="直線單箭頭接點 48">
                                  <a:extLst>
                                    <a:ext uri="{FF2B5EF4-FFF2-40B4-BE49-F238E27FC236}">
                                      <a16:creationId xmlns:a16="http://schemas.microsoft.com/office/drawing/2014/main" id="{C87121BD-CF4C-474A-8108-106A3338E7A0}"/>
                                    </a:ext>
                                  </a:extLst>
                                </p:cNvPr>
                                <p:cNvCxnSpPr>
                                  <a:stCxn id="297" idx="3"/>
                                </p:cNvCxnSpPr>
                                <p:nvPr/>
                              </p:nvCxnSpPr>
                              <p:spPr>
                                <a:xfrm flipV="1">
                                  <a:off x="6028625" y="2335073"/>
                                  <a:ext cx="127010" cy="2"/>
                                </a:xfrm>
                                <a:prstGeom prst="straightConnector1">
                                  <a:avLst/>
                                </a:prstGeom>
                                <a:ln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sp>
                            <p:nvSpPr>
                              <p:cNvPr id="273" name="Rectangle 272">
                                <a:extLst>
                                  <a:ext uri="{FF2B5EF4-FFF2-40B4-BE49-F238E27FC236}">
                                    <a16:creationId xmlns:a16="http://schemas.microsoft.com/office/drawing/2014/main" id="{639CBB77-E26E-7348-8861-77E8D2AE46C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2369852" y="5122403"/>
                                <a:ext cx="109307" cy="662607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n>
                                <a:solidFill>
                                  <a:srgbClr val="3A5683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TW"/>
                              </a:p>
                            </p:txBody>
                          </p:sp>
                        </p:grpSp>
                      </p:grpSp>
                      <p:sp>
                        <p:nvSpPr>
                          <p:cNvPr id="218" name="圓角矩形 112">
                            <a:extLst>
                              <a:ext uri="{FF2B5EF4-FFF2-40B4-BE49-F238E27FC236}">
                                <a16:creationId xmlns:a16="http://schemas.microsoft.com/office/drawing/2014/main" id="{AFD45383-20A2-D947-BA99-981E830665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61779" y="4848693"/>
                            <a:ext cx="4511779" cy="2877205"/>
                          </a:xfrm>
                          <a:prstGeom prst="roundRect">
                            <a:avLst>
                              <a:gd name="adj" fmla="val 3984"/>
                            </a:avLst>
                          </a:prstGeom>
                          <a:noFill/>
                          <a:ln w="381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prstDash val="dash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TW" altLang="en-US"/>
                          </a:p>
                        </p:txBody>
                      </p:sp>
                    </p:grpSp>
                    <p:cxnSp>
                      <p:nvCxnSpPr>
                        <p:cNvPr id="1049" name="Straight Arrow Connector 1048">
                          <a:extLst>
                            <a:ext uri="{FF2B5EF4-FFF2-40B4-BE49-F238E27FC236}">
                              <a16:creationId xmlns:a16="http://schemas.microsoft.com/office/drawing/2014/main" id="{03AB0A48-49B3-3C4E-9E4D-87FC5A0EDA3A}"/>
                            </a:ext>
                          </a:extLst>
                        </p:cNvPr>
                        <p:cNvCxnSpPr>
                          <a:cxnSpLocks/>
                          <a:endCxn id="154" idx="0"/>
                        </p:cNvCxnSpPr>
                        <p:nvPr/>
                      </p:nvCxnSpPr>
                      <p:spPr>
                        <a:xfrm>
                          <a:off x="3796262" y="5549528"/>
                          <a:ext cx="663248" cy="0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16" name="Straight Arrow Connector 315">
                        <a:extLst>
                          <a:ext uri="{FF2B5EF4-FFF2-40B4-BE49-F238E27FC236}">
                            <a16:creationId xmlns:a16="http://schemas.microsoft.com/office/drawing/2014/main" id="{6BFB26B6-97C7-1348-80F4-A9804F4300C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844205" y="8064278"/>
                        <a:ext cx="632656" cy="7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070" name="Group 1069">
                    <a:extLst>
                      <a:ext uri="{FF2B5EF4-FFF2-40B4-BE49-F238E27FC236}">
                        <a16:creationId xmlns:a16="http://schemas.microsoft.com/office/drawing/2014/main" id="{AA98B5D8-3C48-724C-8F03-A1BAD2695CC7}"/>
                      </a:ext>
                    </a:extLst>
                  </p:cNvPr>
                  <p:cNvGrpSpPr/>
                  <p:nvPr/>
                </p:nvGrpSpPr>
                <p:grpSpPr>
                  <a:xfrm>
                    <a:off x="11448330" y="3957565"/>
                    <a:ext cx="4301082" cy="5133620"/>
                    <a:chOff x="11448330" y="3957565"/>
                    <a:chExt cx="4301082" cy="5133620"/>
                  </a:xfrm>
                </p:grpSpPr>
                <p:grpSp>
                  <p:nvGrpSpPr>
                    <p:cNvPr id="1069" name="Group 1068">
                      <a:extLst>
                        <a:ext uri="{FF2B5EF4-FFF2-40B4-BE49-F238E27FC236}">
                          <a16:creationId xmlns:a16="http://schemas.microsoft.com/office/drawing/2014/main" id="{5636AB3C-1108-6148-803D-36C679C6CB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61368" y="3957565"/>
                      <a:ext cx="4288044" cy="5133620"/>
                      <a:chOff x="11802231" y="3995279"/>
                      <a:chExt cx="4288044" cy="5133620"/>
                    </a:xfrm>
                  </p:grpSpPr>
                  <p:grpSp>
                    <p:nvGrpSpPr>
                      <p:cNvPr id="1062" name="Group 1061">
                        <a:extLst>
                          <a:ext uri="{FF2B5EF4-FFF2-40B4-BE49-F238E27FC236}">
                            <a16:creationId xmlns:a16="http://schemas.microsoft.com/office/drawing/2014/main" id="{929FFD77-2019-0E46-AEF4-FC40ACC2F56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993596" y="3995279"/>
                        <a:ext cx="4096679" cy="5133620"/>
                        <a:chOff x="11762549" y="3951736"/>
                        <a:chExt cx="3449079" cy="5110185"/>
                      </a:xfrm>
                    </p:grpSpPr>
                    <p:pic>
                      <p:nvPicPr>
                        <p:cNvPr id="320" name="Google Shape;413;p65">
                          <a:extLst>
                            <a:ext uri="{FF2B5EF4-FFF2-40B4-BE49-F238E27FC236}">
                              <a16:creationId xmlns:a16="http://schemas.microsoft.com/office/drawing/2014/main" id="{A8A82B11-D6AE-994E-811E-15DD01D003A5}"/>
                            </a:ext>
                          </a:extLst>
                        </p:cNvPr>
                        <p:cNvPicPr preferRelativeResize="0"/>
                        <p:nvPr/>
                      </p:nvPicPr>
                      <p:blipFill rotWithShape="1">
                        <a:blip r:embed="rId13">
                          <a:alphaModFix/>
                        </a:blip>
                        <a:srcRect l="61424" r="1441"/>
                        <a:stretch/>
                      </p:blipFill>
                      <p:spPr>
                        <a:xfrm>
                          <a:off x="11762549" y="3951736"/>
                          <a:ext cx="3449079" cy="51101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sp>
                      <p:nvSpPr>
                        <p:cNvPr id="222" name="文字方塊 119">
                          <a:extLst>
                            <a:ext uri="{FF2B5EF4-FFF2-40B4-BE49-F238E27FC236}">
                              <a16:creationId xmlns:a16="http://schemas.microsoft.com/office/drawing/2014/main" id="{F72F0D6E-2D75-884E-B424-22DE82F4EAF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188064" y="4123890"/>
                          <a:ext cx="1831693" cy="37059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TW" sz="2000" b="1" dirty="0">
                              <a:solidFill>
                                <a:srgbClr val="07983C"/>
                              </a:solidFill>
                            </a:rPr>
                            <a:t>Cumulative Learning</a:t>
                          </a:r>
                          <a:endParaRPr lang="zh-TW" altLang="en-US" sz="2000" b="1" dirty="0">
                            <a:solidFill>
                              <a:srgbClr val="07983C"/>
                            </a:solidFill>
                          </a:endParaRPr>
                        </a:p>
                      </p:txBody>
                    </p:sp>
                  </p:grpSp>
                  <p:cxnSp>
                    <p:nvCxnSpPr>
                      <p:cNvPr id="1064" name="Straight Connector 1063">
                        <a:extLst>
                          <a:ext uri="{FF2B5EF4-FFF2-40B4-BE49-F238E27FC236}">
                            <a16:creationId xmlns:a16="http://schemas.microsoft.com/office/drawing/2014/main" id="{CB9F28BB-2CAC-A447-95B1-8C02408F2C3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802231" y="5253452"/>
                        <a:ext cx="329252" cy="0"/>
                      </a:xfrm>
                      <a:prstGeom prst="line">
                        <a:avLst/>
                      </a:prstGeom>
                      <a:ln w="28575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24" name="Straight Connector 323">
                      <a:extLst>
                        <a:ext uri="{FF2B5EF4-FFF2-40B4-BE49-F238E27FC236}">
                          <a16:creationId xmlns:a16="http://schemas.microsoft.com/office/drawing/2014/main" id="{AA8CFD7C-691D-4A4C-9CB3-6597373128D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448330" y="7919152"/>
                      <a:ext cx="293727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363" name="文字方塊 49">
                <a:extLst>
                  <a:ext uri="{FF2B5EF4-FFF2-40B4-BE49-F238E27FC236}">
                    <a16:creationId xmlns:a16="http://schemas.microsoft.com/office/drawing/2014/main" id="{4E797E00-1903-EC49-B2DF-F35EF160D39D}"/>
                  </a:ext>
                </a:extLst>
              </p:cNvPr>
              <p:cNvSpPr txBox="1"/>
              <p:nvPr/>
            </p:nvSpPr>
            <p:spPr>
              <a:xfrm>
                <a:off x="8629823" y="5607476"/>
                <a:ext cx="3305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x2</a:t>
                </a:r>
                <a:endParaRPr lang="zh-TW" altLang="en-US" sz="1200" dirty="0"/>
              </a:p>
            </p:txBody>
          </p:sp>
          <p:sp>
            <p:nvSpPr>
              <p:cNvPr id="364" name="文字方塊 49">
                <a:extLst>
                  <a:ext uri="{FF2B5EF4-FFF2-40B4-BE49-F238E27FC236}">
                    <a16:creationId xmlns:a16="http://schemas.microsoft.com/office/drawing/2014/main" id="{4E9319E9-4B85-F948-BE05-6F1082F57789}"/>
                  </a:ext>
                </a:extLst>
              </p:cNvPr>
              <p:cNvSpPr txBox="1"/>
              <p:nvPr/>
            </p:nvSpPr>
            <p:spPr>
              <a:xfrm>
                <a:off x="10202664" y="5612214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x6</a:t>
                </a:r>
                <a:endParaRPr lang="zh-TW" altLang="en-US" sz="1200" dirty="0"/>
              </a:p>
            </p:txBody>
          </p:sp>
          <p:sp>
            <p:nvSpPr>
              <p:cNvPr id="365" name="文字方塊 49">
                <a:extLst>
                  <a:ext uri="{FF2B5EF4-FFF2-40B4-BE49-F238E27FC236}">
                    <a16:creationId xmlns:a16="http://schemas.microsoft.com/office/drawing/2014/main" id="{6E34C86E-CA10-4C46-8CF3-938EF5E34FEA}"/>
                  </a:ext>
                </a:extLst>
              </p:cNvPr>
              <p:cNvSpPr txBox="1"/>
              <p:nvPr/>
            </p:nvSpPr>
            <p:spPr>
              <a:xfrm>
                <a:off x="10202664" y="8109684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x6</a:t>
                </a:r>
                <a:endParaRPr lang="zh-TW" altLang="en-US" sz="1200" dirty="0"/>
              </a:p>
            </p:txBody>
          </p:sp>
          <p:sp>
            <p:nvSpPr>
              <p:cNvPr id="366" name="文字方塊 49">
                <a:extLst>
                  <a:ext uri="{FF2B5EF4-FFF2-40B4-BE49-F238E27FC236}">
                    <a16:creationId xmlns:a16="http://schemas.microsoft.com/office/drawing/2014/main" id="{BB8DF5F9-6F57-4240-BD17-AC90B497F1F5}"/>
                  </a:ext>
                </a:extLst>
              </p:cNvPr>
              <p:cNvSpPr txBox="1"/>
              <p:nvPr/>
            </p:nvSpPr>
            <p:spPr>
              <a:xfrm>
                <a:off x="11772433" y="5602931"/>
                <a:ext cx="3305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x2</a:t>
                </a:r>
                <a:endParaRPr lang="zh-TW" altLang="en-US" sz="1200" dirty="0"/>
              </a:p>
            </p:txBody>
          </p:sp>
          <p:sp>
            <p:nvSpPr>
              <p:cNvPr id="367" name="文字方塊 49">
                <a:extLst>
                  <a:ext uri="{FF2B5EF4-FFF2-40B4-BE49-F238E27FC236}">
                    <a16:creationId xmlns:a16="http://schemas.microsoft.com/office/drawing/2014/main" id="{1503FB3E-BCB2-BD4C-96DC-560604388BA6}"/>
                  </a:ext>
                </a:extLst>
              </p:cNvPr>
              <p:cNvSpPr txBox="1"/>
              <p:nvPr/>
            </p:nvSpPr>
            <p:spPr>
              <a:xfrm>
                <a:off x="7024214" y="8086985"/>
                <a:ext cx="3305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x2</a:t>
                </a:r>
                <a:endParaRPr lang="zh-TW" altLang="en-US" sz="1200" dirty="0"/>
              </a:p>
            </p:txBody>
          </p:sp>
          <p:sp>
            <p:nvSpPr>
              <p:cNvPr id="368" name="文字方塊 49">
                <a:extLst>
                  <a:ext uri="{FF2B5EF4-FFF2-40B4-BE49-F238E27FC236}">
                    <a16:creationId xmlns:a16="http://schemas.microsoft.com/office/drawing/2014/main" id="{C78C66A2-D0D8-D942-9809-96E870CC6A64}"/>
                  </a:ext>
                </a:extLst>
              </p:cNvPr>
              <p:cNvSpPr txBox="1"/>
              <p:nvPr/>
            </p:nvSpPr>
            <p:spPr>
              <a:xfrm>
                <a:off x="8629823" y="8109684"/>
                <a:ext cx="3305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x2</a:t>
                </a:r>
                <a:endParaRPr lang="zh-TW" altLang="en-US" sz="1200" dirty="0"/>
              </a:p>
            </p:txBody>
          </p:sp>
          <p:sp>
            <p:nvSpPr>
              <p:cNvPr id="369" name="文字方塊 49">
                <a:extLst>
                  <a:ext uri="{FF2B5EF4-FFF2-40B4-BE49-F238E27FC236}">
                    <a16:creationId xmlns:a16="http://schemas.microsoft.com/office/drawing/2014/main" id="{93B9CFAF-3720-ED44-BBB2-4347427636AE}"/>
                  </a:ext>
                </a:extLst>
              </p:cNvPr>
              <p:cNvSpPr txBox="1"/>
              <p:nvPr/>
            </p:nvSpPr>
            <p:spPr>
              <a:xfrm>
                <a:off x="11741667" y="8105833"/>
                <a:ext cx="3305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/>
                  <a:t>x2</a:t>
                </a:r>
                <a:endParaRPr lang="zh-TW" altLang="en-US" sz="1200" dirty="0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19C06EDB-9CDE-3A4E-9763-25DE6A47F178}"/>
                </a:ext>
              </a:extLst>
            </p:cNvPr>
            <p:cNvGrpSpPr/>
            <p:nvPr/>
          </p:nvGrpSpPr>
          <p:grpSpPr>
            <a:xfrm>
              <a:off x="14895045" y="4003529"/>
              <a:ext cx="1258334" cy="4009142"/>
              <a:chOff x="14895045" y="4003529"/>
              <a:chExt cx="1258334" cy="4009142"/>
            </a:xfrm>
          </p:grpSpPr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0962D8BA-E3B9-2C4C-ADBC-80A93F594F6E}"/>
                  </a:ext>
                </a:extLst>
              </p:cNvPr>
              <p:cNvSpPr/>
              <p:nvPr/>
            </p:nvSpPr>
            <p:spPr>
              <a:xfrm>
                <a:off x="15966660" y="4003529"/>
                <a:ext cx="186719" cy="1229142"/>
              </a:xfrm>
              <a:prstGeom prst="rect">
                <a:avLst/>
              </a:prstGeom>
              <a:solidFill>
                <a:srgbClr val="FB7975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630AC22-BEA7-5447-B042-9D2FAC75BCEC}"/>
                  </a:ext>
                </a:extLst>
              </p:cNvPr>
              <p:cNvSpPr/>
              <p:nvPr/>
            </p:nvSpPr>
            <p:spPr>
              <a:xfrm>
                <a:off x="15966660" y="6783529"/>
                <a:ext cx="186719" cy="122914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rgbClr val="3A56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Alternate Process 146">
                    <a:extLst>
                      <a:ext uri="{FF2B5EF4-FFF2-40B4-BE49-F238E27FC236}">
                        <a16:creationId xmlns:a16="http://schemas.microsoft.com/office/drawing/2014/main" id="{18B52131-2CC4-D04F-900C-39111FDEA3A5}"/>
                      </a:ext>
                    </a:extLst>
                  </p:cNvPr>
                  <p:cNvSpPr/>
                  <p:nvPr/>
                </p:nvSpPr>
                <p:spPr>
                  <a:xfrm>
                    <a:off x="14895046" y="4342007"/>
                    <a:ext cx="811217" cy="479136"/>
                  </a:xfrm>
                  <a:prstGeom prst="flowChartAlternateProcess">
                    <a:avLst/>
                  </a:prstGeom>
                  <a:solidFill>
                    <a:srgbClr val="FB7975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147" name="Alternate Process 146">
                    <a:extLst>
                      <a:ext uri="{FF2B5EF4-FFF2-40B4-BE49-F238E27FC236}">
                        <a16:creationId xmlns:a16="http://schemas.microsoft.com/office/drawing/2014/main" id="{18B52131-2CC4-D04F-900C-39111FDEA3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895046" y="4342007"/>
                    <a:ext cx="811217" cy="479136"/>
                  </a:xfrm>
                  <a:prstGeom prst="flowChartAlternateProcess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6" name="Alternate Process 425">
                    <a:extLst>
                      <a:ext uri="{FF2B5EF4-FFF2-40B4-BE49-F238E27FC236}">
                        <a16:creationId xmlns:a16="http://schemas.microsoft.com/office/drawing/2014/main" id="{A1B60490-90E0-4547-B0E1-B90CA65268A5}"/>
                      </a:ext>
                    </a:extLst>
                  </p:cNvPr>
                  <p:cNvSpPr/>
                  <p:nvPr/>
                </p:nvSpPr>
                <p:spPr>
                  <a:xfrm>
                    <a:off x="14895045" y="7242667"/>
                    <a:ext cx="811217" cy="479136"/>
                  </a:xfrm>
                  <a:prstGeom prst="flowChartAlternateProcess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TW" dirty="0"/>
                  </a:p>
                </p:txBody>
              </p:sp>
            </mc:Choice>
            <mc:Fallback xmlns="">
              <p:sp>
                <p:nvSpPr>
                  <p:cNvPr id="426" name="Alternate Process 425">
                    <a:extLst>
                      <a:ext uri="{FF2B5EF4-FFF2-40B4-BE49-F238E27FC236}">
                        <a16:creationId xmlns:a16="http://schemas.microsoft.com/office/drawing/2014/main" id="{A1B60490-90E0-4547-B0E1-B90CA65268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895045" y="7242667"/>
                    <a:ext cx="811217" cy="479136"/>
                  </a:xfrm>
                  <a:prstGeom prst="flowChartAlternateProcess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aphicFrame>
        <p:nvGraphicFramePr>
          <p:cNvPr id="431" name="Table 5">
            <a:extLst>
              <a:ext uri="{FF2B5EF4-FFF2-40B4-BE49-F238E27FC236}">
                <a16:creationId xmlns:a16="http://schemas.microsoft.com/office/drawing/2014/main" id="{558028C8-D1F4-3E44-BFDE-5673339A650C}"/>
              </a:ext>
            </a:extLst>
          </p:cNvPr>
          <p:cNvGraphicFramePr>
            <a:graphicFrameLocks noGrp="1"/>
          </p:cNvGraphicFramePr>
          <p:nvPr/>
        </p:nvGraphicFramePr>
        <p:xfrm>
          <a:off x="10200173" y="23491684"/>
          <a:ext cx="10945855" cy="5771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368">
                  <a:extLst>
                    <a:ext uri="{9D8B030D-6E8A-4147-A177-3AD203B41FA5}">
                      <a16:colId xmlns:a16="http://schemas.microsoft.com/office/drawing/2014/main" val="3878725791"/>
                    </a:ext>
                  </a:extLst>
                </a:gridCol>
                <a:gridCol w="1409075">
                  <a:extLst>
                    <a:ext uri="{9D8B030D-6E8A-4147-A177-3AD203B41FA5}">
                      <a16:colId xmlns:a16="http://schemas.microsoft.com/office/drawing/2014/main" val="2103482571"/>
                    </a:ext>
                  </a:extLst>
                </a:gridCol>
                <a:gridCol w="1711353">
                  <a:extLst>
                    <a:ext uri="{9D8B030D-6E8A-4147-A177-3AD203B41FA5}">
                      <a16:colId xmlns:a16="http://schemas.microsoft.com/office/drawing/2014/main" val="2708134006"/>
                    </a:ext>
                  </a:extLst>
                </a:gridCol>
                <a:gridCol w="1711353">
                  <a:extLst>
                    <a:ext uri="{9D8B030D-6E8A-4147-A177-3AD203B41FA5}">
                      <a16:colId xmlns:a16="http://schemas.microsoft.com/office/drawing/2014/main" val="3032469910"/>
                    </a:ext>
                  </a:extLst>
                </a:gridCol>
                <a:gridCol w="1711353">
                  <a:extLst>
                    <a:ext uri="{9D8B030D-6E8A-4147-A177-3AD203B41FA5}">
                      <a16:colId xmlns:a16="http://schemas.microsoft.com/office/drawing/2014/main" val="2111666927"/>
                    </a:ext>
                  </a:extLst>
                </a:gridCol>
                <a:gridCol w="1711353">
                  <a:extLst>
                    <a:ext uri="{9D8B030D-6E8A-4147-A177-3AD203B41FA5}">
                      <a16:colId xmlns:a16="http://schemas.microsoft.com/office/drawing/2014/main" val="2343190474"/>
                    </a:ext>
                  </a:extLst>
                </a:gridCol>
              </a:tblGrid>
              <a:tr h="77113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+mn-lt"/>
                        </a:rPr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6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Sampler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6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Main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6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Frequent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6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6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Rare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138413"/>
                  </a:ext>
                </a:extLst>
              </a:tr>
              <a:tr h="616590">
                <a:tc rowSpan="2"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+mn-lt"/>
                        </a:rPr>
                        <a:t>Stage 1</a:t>
                      </a:r>
                    </a:p>
                    <a:p>
                      <a:pPr algn="ctr"/>
                      <a:r>
                        <a:rPr lang="en-TW" sz="2400" dirty="0">
                          <a:latin typeface="+mn-lt"/>
                        </a:rPr>
                        <a:t>Training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1921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703425"/>
                  </a:ext>
                </a:extLst>
              </a:tr>
              <a:tr h="626186">
                <a:tc vMerge="1">
                  <a:txBody>
                    <a:bodyPr/>
                    <a:lstStyle/>
                    <a:p>
                      <a:pPr algn="ctr"/>
                      <a:endParaRPr lang="en-TW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U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270796"/>
                  </a:ext>
                </a:extLst>
              </a:tr>
              <a:tr h="626186">
                <a:tc rowSpan="2">
                  <a:txBody>
                    <a:bodyPr/>
                    <a:lstStyle/>
                    <a:p>
                      <a:pPr marL="0" marR="0" lvl="0" indent="0" algn="ctr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2400" dirty="0">
                          <a:latin typeface="+mn-lt"/>
                        </a:rPr>
                        <a:t>Stage 2</a:t>
                      </a:r>
                    </a:p>
                    <a:p>
                      <a:pPr marL="0" marR="0" lvl="0" indent="0" algn="ctr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2400" dirty="0">
                          <a:latin typeface="+mn-lt"/>
                        </a:rPr>
                        <a:t>Trained on Feature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456280"/>
                  </a:ext>
                </a:extLst>
              </a:tr>
              <a:tr h="626186">
                <a:tc vMerge="1">
                  <a:txBody>
                    <a:bodyPr/>
                    <a:lstStyle/>
                    <a:p>
                      <a:pPr algn="ctr"/>
                      <a:endParaRPr lang="en-TW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496028"/>
                  </a:ext>
                </a:extLst>
              </a:tr>
              <a:tr h="626186">
                <a:tc rowSpan="2">
                  <a:txBody>
                    <a:bodyPr/>
                    <a:lstStyle/>
                    <a:p>
                      <a:pPr marL="0" marR="0" lvl="0" indent="0" algn="ctr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</a:rPr>
                        <a:t>Stage 2</a:t>
                      </a:r>
                    </a:p>
                    <a:p>
                      <a:pPr marL="0" marR="0" lvl="0" indent="0" algn="ctr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</a:rPr>
                        <a:t>Trained on MLP</a:t>
                      </a:r>
                      <a:endParaRPr lang="en-TW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497908"/>
                  </a:ext>
                </a:extLst>
              </a:tr>
              <a:tr h="626186">
                <a:tc vMerge="1">
                  <a:txBody>
                    <a:bodyPr/>
                    <a:lstStyle/>
                    <a:p>
                      <a:pPr algn="ctr"/>
                      <a:endParaRPr lang="en-TW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88558"/>
                  </a:ext>
                </a:extLst>
              </a:tr>
              <a:tr h="626186">
                <a:tc rowSpan="2">
                  <a:txBody>
                    <a:bodyPr/>
                    <a:lstStyle/>
                    <a:p>
                      <a:pPr marL="0" marR="0" lvl="0" indent="0" algn="ctr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2400" dirty="0">
                          <a:latin typeface="+mn-lt"/>
                        </a:rPr>
                        <a:t>Stage 2</a:t>
                      </a:r>
                    </a:p>
                    <a:p>
                      <a:pPr marL="0" marR="0" lvl="0" indent="0" algn="ctr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2400" dirty="0">
                          <a:latin typeface="+mn-lt"/>
                        </a:rPr>
                        <a:t>Trained on Both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166489"/>
                  </a:ext>
                </a:extLst>
              </a:tr>
              <a:tr h="626186">
                <a:tc vMerge="1">
                  <a:txBody>
                    <a:bodyPr/>
                    <a:lstStyle/>
                    <a:p>
                      <a:pPr algn="ctr"/>
                      <a:endParaRPr lang="en-TW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043289"/>
                  </a:ext>
                </a:extLst>
              </a:tr>
            </a:tbl>
          </a:graphicData>
        </a:graphic>
      </p:graphicFrame>
      <p:graphicFrame>
        <p:nvGraphicFramePr>
          <p:cNvPr id="432" name="Google Shape;619;p51">
            <a:extLst>
              <a:ext uri="{FF2B5EF4-FFF2-40B4-BE49-F238E27FC236}">
                <a16:creationId xmlns:a16="http://schemas.microsoft.com/office/drawing/2014/main" id="{F0512A95-5095-A948-9BDF-E86D330BB168}"/>
              </a:ext>
            </a:extLst>
          </p:cNvPr>
          <p:cNvGraphicFramePr>
            <a:graphicFrameLocks/>
          </p:cNvGraphicFramePr>
          <p:nvPr/>
        </p:nvGraphicFramePr>
        <p:xfrm>
          <a:off x="10200173" y="22686256"/>
          <a:ext cx="2659453" cy="6897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9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dirty="0">
                          <a:solidFill>
                            <a:schemeClr val="lt1"/>
                          </a:solidFill>
                          <a:latin typeface="+mn-lt"/>
                          <a:ea typeface="Noto Sans CJK TC Regular" panose="020B0500000000000000" pitchFamily="34" charset="-128"/>
                        </a:rPr>
                        <a:t>Decoupling</a:t>
                      </a:r>
                      <a:endParaRPr sz="3200" b="1" dirty="0">
                        <a:solidFill>
                          <a:schemeClr val="lt1"/>
                        </a:solidFill>
                        <a:latin typeface="+mn-lt"/>
                        <a:ea typeface="Noto Sans CJK TC Regular" panose="020B0500000000000000" pitchFamily="34" charset="-128"/>
                      </a:endParaRPr>
                    </a:p>
                  </a:txBody>
                  <a:tcPr marL="101055" marR="101055" marT="101055" marB="10105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5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3" name="Google Shape;619;p51">
            <a:extLst>
              <a:ext uri="{FF2B5EF4-FFF2-40B4-BE49-F238E27FC236}">
                <a16:creationId xmlns:a16="http://schemas.microsoft.com/office/drawing/2014/main" id="{33D4B1F5-8961-CB4A-A2A0-201A5A37AD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0469214"/>
              </p:ext>
            </p:extLst>
          </p:nvPr>
        </p:nvGraphicFramePr>
        <p:xfrm>
          <a:off x="182175" y="26221454"/>
          <a:ext cx="4692022" cy="6897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692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72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Bilateral-Branch Network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+mn-lt"/>
                        <a:ea typeface="Noto Sans CJK TC Regular" panose="020B0500000000000000" pitchFamily="34" charset="-128"/>
                      </a:endParaRPr>
                    </a:p>
                  </a:txBody>
                  <a:tcPr marL="101055" marR="101055" marT="101055" marB="10105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5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4" name="Table 5">
            <a:extLst>
              <a:ext uri="{FF2B5EF4-FFF2-40B4-BE49-F238E27FC236}">
                <a16:creationId xmlns:a16="http://schemas.microsoft.com/office/drawing/2014/main" id="{20B9FC45-9808-744A-8A64-C70BA8C9130C}"/>
              </a:ext>
            </a:extLst>
          </p:cNvPr>
          <p:cNvGraphicFramePr>
            <a:graphicFrameLocks noGrp="1"/>
          </p:cNvGraphicFramePr>
          <p:nvPr/>
        </p:nvGraphicFramePr>
        <p:xfrm>
          <a:off x="182175" y="27022514"/>
          <a:ext cx="9737175" cy="2242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324">
                  <a:extLst>
                    <a:ext uri="{9D8B030D-6E8A-4147-A177-3AD203B41FA5}">
                      <a16:colId xmlns:a16="http://schemas.microsoft.com/office/drawing/2014/main" val="3878725791"/>
                    </a:ext>
                  </a:extLst>
                </a:gridCol>
                <a:gridCol w="1319043">
                  <a:extLst>
                    <a:ext uri="{9D8B030D-6E8A-4147-A177-3AD203B41FA5}">
                      <a16:colId xmlns:a16="http://schemas.microsoft.com/office/drawing/2014/main" val="2103482571"/>
                    </a:ext>
                  </a:extLst>
                </a:gridCol>
                <a:gridCol w="1710452">
                  <a:extLst>
                    <a:ext uri="{9D8B030D-6E8A-4147-A177-3AD203B41FA5}">
                      <a16:colId xmlns:a16="http://schemas.microsoft.com/office/drawing/2014/main" val="2708134006"/>
                    </a:ext>
                  </a:extLst>
                </a:gridCol>
                <a:gridCol w="1710452">
                  <a:extLst>
                    <a:ext uri="{9D8B030D-6E8A-4147-A177-3AD203B41FA5}">
                      <a16:colId xmlns:a16="http://schemas.microsoft.com/office/drawing/2014/main" val="3032469910"/>
                    </a:ext>
                  </a:extLst>
                </a:gridCol>
                <a:gridCol w="1710452">
                  <a:extLst>
                    <a:ext uri="{9D8B030D-6E8A-4147-A177-3AD203B41FA5}">
                      <a16:colId xmlns:a16="http://schemas.microsoft.com/office/drawing/2014/main" val="2111666927"/>
                    </a:ext>
                  </a:extLst>
                </a:gridCol>
                <a:gridCol w="1710452">
                  <a:extLst>
                    <a:ext uri="{9D8B030D-6E8A-4147-A177-3AD203B41FA5}">
                      <a16:colId xmlns:a16="http://schemas.microsoft.com/office/drawing/2014/main" val="2343190474"/>
                    </a:ext>
                  </a:extLst>
                </a:gridCol>
              </a:tblGrid>
              <a:tr h="655128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+mn-lt"/>
                        </a:rPr>
                        <a:t>Backbone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6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Sampler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6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Main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6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 Frequent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6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6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Rare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138413"/>
                  </a:ext>
                </a:extLst>
              </a:tr>
              <a:tr h="523837">
                <a:tc rowSpan="2"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+mn-lt"/>
                        </a:rPr>
                        <a:t>Uniform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U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703425"/>
                  </a:ext>
                </a:extLst>
              </a:tr>
              <a:tr h="531989">
                <a:tc vMerge="1">
                  <a:txBody>
                    <a:bodyPr/>
                    <a:lstStyle/>
                    <a:p>
                      <a:pPr algn="ctr"/>
                      <a:endParaRPr lang="en-TW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270796"/>
                  </a:ext>
                </a:extLst>
              </a:tr>
              <a:tr h="531989">
                <a:tc>
                  <a:txBody>
                    <a:bodyPr/>
                    <a:lstStyle/>
                    <a:p>
                      <a:pPr marL="0" marR="0" lvl="0" indent="0" algn="ctr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2400" dirty="0">
                          <a:latin typeface="+mn-lt"/>
                        </a:rPr>
                        <a:t>Balanced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U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456280"/>
                  </a:ext>
                </a:extLst>
              </a:tr>
            </a:tbl>
          </a:graphicData>
        </a:graphic>
      </p:graphicFrame>
      <p:graphicFrame>
        <p:nvGraphicFramePr>
          <p:cNvPr id="435" name="Table 5">
            <a:extLst>
              <a:ext uri="{FF2B5EF4-FFF2-40B4-BE49-F238E27FC236}">
                <a16:creationId xmlns:a16="http://schemas.microsoft.com/office/drawing/2014/main" id="{42BD1A66-9978-E447-BB7F-520A9C62A388}"/>
              </a:ext>
            </a:extLst>
          </p:cNvPr>
          <p:cNvGraphicFramePr>
            <a:graphicFrameLocks noGrp="1"/>
          </p:cNvGraphicFramePr>
          <p:nvPr/>
        </p:nvGraphicFramePr>
        <p:xfrm>
          <a:off x="182175" y="23519351"/>
          <a:ext cx="9737173" cy="2509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7925">
                  <a:extLst>
                    <a:ext uri="{9D8B030D-6E8A-4147-A177-3AD203B41FA5}">
                      <a16:colId xmlns:a16="http://schemas.microsoft.com/office/drawing/2014/main" val="3878725791"/>
                    </a:ext>
                  </a:extLst>
                </a:gridCol>
                <a:gridCol w="1742312">
                  <a:extLst>
                    <a:ext uri="{9D8B030D-6E8A-4147-A177-3AD203B41FA5}">
                      <a16:colId xmlns:a16="http://schemas.microsoft.com/office/drawing/2014/main" val="2708134006"/>
                    </a:ext>
                  </a:extLst>
                </a:gridCol>
                <a:gridCol w="1742312">
                  <a:extLst>
                    <a:ext uri="{9D8B030D-6E8A-4147-A177-3AD203B41FA5}">
                      <a16:colId xmlns:a16="http://schemas.microsoft.com/office/drawing/2014/main" val="3032469910"/>
                    </a:ext>
                  </a:extLst>
                </a:gridCol>
                <a:gridCol w="1742312">
                  <a:extLst>
                    <a:ext uri="{9D8B030D-6E8A-4147-A177-3AD203B41FA5}">
                      <a16:colId xmlns:a16="http://schemas.microsoft.com/office/drawing/2014/main" val="2111666927"/>
                    </a:ext>
                  </a:extLst>
                </a:gridCol>
                <a:gridCol w="1742312">
                  <a:extLst>
                    <a:ext uri="{9D8B030D-6E8A-4147-A177-3AD203B41FA5}">
                      <a16:colId xmlns:a16="http://schemas.microsoft.com/office/drawing/2014/main" val="2343190474"/>
                    </a:ext>
                  </a:extLst>
                </a:gridCol>
              </a:tblGrid>
              <a:tr h="592387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+mn-lt"/>
                        </a:rPr>
                        <a:t>Backbone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6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Main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6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 Frequent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6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6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Rare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138413"/>
                  </a:ext>
                </a:extLst>
              </a:tr>
              <a:tr h="473669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+mn-lt"/>
                        </a:rPr>
                        <a:t>ResNest269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TW" sz="2400" dirty="0">
                          <a:effectLst/>
                        </a:rPr>
                        <a:t>67.53%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TW" sz="2400" dirty="0">
                          <a:effectLst/>
                        </a:rPr>
                        <a:t>86.68%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TW" sz="2400">
                          <a:effectLst/>
                        </a:rPr>
                        <a:t>64.52%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TW" sz="2400">
                          <a:effectLst/>
                        </a:rPr>
                        <a:t>20.46%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703425"/>
                  </a:ext>
                </a:extLst>
              </a:tr>
              <a:tr h="481041">
                <a:tc>
                  <a:txBody>
                    <a:bodyPr/>
                    <a:lstStyle/>
                    <a:p>
                      <a:pPr marL="0" marR="0" lvl="0" indent="0" algn="ctr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2400" dirty="0">
                          <a:latin typeface="+mn-lt"/>
                        </a:rPr>
                        <a:t>EfficientNet-B7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TW" sz="2400" dirty="0">
                          <a:effectLst/>
                        </a:rPr>
                        <a:t>64.99%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TW" sz="2400" dirty="0">
                          <a:effectLst/>
                        </a:rPr>
                        <a:t>82.65%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TW" sz="2400" dirty="0">
                          <a:effectLst/>
                        </a:rPr>
                        <a:t>63.03%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TW" sz="2400" dirty="0">
                          <a:effectLst/>
                        </a:rPr>
                        <a:t>21.79%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456280"/>
                  </a:ext>
                </a:extLst>
              </a:tr>
              <a:tr h="481041">
                <a:tc>
                  <a:txBody>
                    <a:bodyPr/>
                    <a:lstStyle/>
                    <a:p>
                      <a:pPr marL="0" marR="0" lvl="0" indent="0" algn="ctr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2400" dirty="0">
                          <a:latin typeface="+mn-lt"/>
                        </a:rPr>
                        <a:t>ViT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TW" sz="2400">
                          <a:effectLst/>
                        </a:rPr>
                        <a:t>60.56%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TW" sz="2400" dirty="0">
                          <a:effectLst/>
                        </a:rPr>
                        <a:t>83.61%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TW" sz="2400" dirty="0">
                          <a:effectLst/>
                        </a:rPr>
                        <a:t>56.38%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TW" sz="2400" dirty="0">
                          <a:effectLst/>
                        </a:rPr>
                        <a:t>8.34%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436557"/>
                  </a:ext>
                </a:extLst>
              </a:tr>
              <a:tr h="481041">
                <a:tc>
                  <a:txBody>
                    <a:bodyPr/>
                    <a:lstStyle/>
                    <a:p>
                      <a:pPr marL="0" marR="0" lvl="0" indent="0" algn="ctr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2400" dirty="0">
                          <a:latin typeface="+mn-lt"/>
                        </a:rPr>
                        <a:t>Swin Transformer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TW" sz="2400" b="1">
                          <a:effectLst/>
                        </a:rPr>
                        <a:t>73.76%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TW" sz="2400" b="1">
                          <a:effectLst/>
                        </a:rPr>
                        <a:t>90.68%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TW" sz="2400" b="1">
                          <a:effectLst/>
                        </a:rPr>
                        <a:t>72.93%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TW" sz="2400" b="1" dirty="0">
                          <a:effectLst/>
                        </a:rPr>
                        <a:t>31.20%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6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707866"/>
                  </a:ext>
                </a:extLst>
              </a:tr>
            </a:tbl>
          </a:graphicData>
        </a:graphic>
      </p:graphicFrame>
      <p:graphicFrame>
        <p:nvGraphicFramePr>
          <p:cNvPr id="436" name="Google Shape;619;p51">
            <a:extLst>
              <a:ext uri="{FF2B5EF4-FFF2-40B4-BE49-F238E27FC236}">
                <a16:creationId xmlns:a16="http://schemas.microsoft.com/office/drawing/2014/main" id="{1FFA9C30-3A72-3243-B08E-23C88BEBD23D}"/>
              </a:ext>
            </a:extLst>
          </p:cNvPr>
          <p:cNvGraphicFramePr>
            <a:graphicFrameLocks/>
          </p:cNvGraphicFramePr>
          <p:nvPr/>
        </p:nvGraphicFramePr>
        <p:xfrm>
          <a:off x="202221" y="22680363"/>
          <a:ext cx="2659453" cy="6897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9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72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dirty="0">
                          <a:solidFill>
                            <a:schemeClr val="lt1"/>
                          </a:solidFill>
                          <a:latin typeface="+mn-lt"/>
                          <a:ea typeface="Noto Sans CJK TC Regular" panose="020B0500000000000000" pitchFamily="34" charset="-128"/>
                        </a:rPr>
                        <a:t>Classifier</a:t>
                      </a:r>
                      <a:endParaRPr sz="3200" b="1" dirty="0">
                        <a:solidFill>
                          <a:schemeClr val="lt1"/>
                        </a:solidFill>
                        <a:latin typeface="+mn-lt"/>
                        <a:ea typeface="Noto Sans CJK TC Regular" panose="020B0500000000000000" pitchFamily="34" charset="-128"/>
                      </a:endParaRPr>
                    </a:p>
                  </a:txBody>
                  <a:tcPr marL="101055" marR="101055" marT="101055" marB="10105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5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3" name="TextBox 232">
            <a:extLst>
              <a:ext uri="{FF2B5EF4-FFF2-40B4-BE49-F238E27FC236}">
                <a16:creationId xmlns:a16="http://schemas.microsoft.com/office/drawing/2014/main" id="{EEE0F371-7B0C-9A40-A447-C9EFA1224E7A}"/>
              </a:ext>
            </a:extLst>
          </p:cNvPr>
          <p:cNvSpPr txBox="1"/>
          <p:nvPr/>
        </p:nvSpPr>
        <p:spPr>
          <a:xfrm>
            <a:off x="14567732" y="29406599"/>
            <a:ext cx="6776420" cy="547743"/>
          </a:xfrm>
          <a:prstGeom prst="rect">
            <a:avLst/>
          </a:prstGeom>
        </p:spPr>
        <p:txBody>
          <a:bodyPr spcFirstLastPara="1" vert="horz" wrap="none" lIns="91425" tIns="91425" rIns="91425" bIns="91425" rtlCol="0" anchor="ctr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B: Balanced sampler / U: Uniform sampler / R: Reversed sampler</a:t>
            </a:r>
            <a:endParaRPr lang="en-TW" sz="2000" dirty="0"/>
          </a:p>
        </p:txBody>
      </p: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65918023-A5B4-0B42-9172-E14317C552EB}"/>
              </a:ext>
            </a:extLst>
          </p:cNvPr>
          <p:cNvGrpSpPr/>
          <p:nvPr/>
        </p:nvGrpSpPr>
        <p:grpSpPr>
          <a:xfrm>
            <a:off x="17324576" y="7812450"/>
            <a:ext cx="4275854" cy="3405043"/>
            <a:chOff x="17475912" y="6949393"/>
            <a:chExt cx="4275854" cy="3405043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98CEE58-6B67-C042-8700-2830DABFB7EB}"/>
                </a:ext>
              </a:extLst>
            </p:cNvPr>
            <p:cNvGrpSpPr/>
            <p:nvPr/>
          </p:nvGrpSpPr>
          <p:grpSpPr>
            <a:xfrm>
              <a:off x="17475912" y="6949393"/>
              <a:ext cx="4275854" cy="3405043"/>
              <a:chOff x="16560194" y="7597188"/>
              <a:chExt cx="4394336" cy="3978997"/>
            </a:xfrm>
          </p:grpSpPr>
          <p:pic>
            <p:nvPicPr>
              <p:cNvPr id="1046" name="Picture 22">
                <a:extLst>
                  <a:ext uri="{FF2B5EF4-FFF2-40B4-BE49-F238E27FC236}">
                    <a16:creationId xmlns:a16="http://schemas.microsoft.com/office/drawing/2014/main" id="{9BD223DC-0D0B-1C46-B25D-F60CB3910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2158" b="-1"/>
              <a:stretch/>
            </p:blipFill>
            <p:spPr bwMode="auto">
              <a:xfrm>
                <a:off x="17188912" y="7597188"/>
                <a:ext cx="3136900" cy="325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7645DA8-60CF-2E4D-8A69-7C12820815F1}"/>
                  </a:ext>
                </a:extLst>
              </p:cNvPr>
              <p:cNvSpPr txBox="1"/>
              <p:nvPr/>
            </p:nvSpPr>
            <p:spPr>
              <a:xfrm>
                <a:off x="16560194" y="11049716"/>
                <a:ext cx="4394336" cy="526469"/>
              </a:xfrm>
              <a:prstGeom prst="rect">
                <a:avLst/>
              </a:prstGeom>
            </p:spPr>
            <p:txBody>
              <a:bodyPr spcFirstLastPara="1" vert="horz" wrap="none" lIns="91425" tIns="91425" rIns="91425" bIns="91425" rtlCol="0" anchor="ctr" anchorCtr="0">
                <a:noAutofit/>
              </a:bodyPr>
              <a:lstStyle/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TW" altLang="en-TW" sz="2400" dirty="0"/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TW" altLang="en-TW" sz="2400" dirty="0">
                    <a:solidFill>
                      <a:srgbClr val="000000"/>
                    </a:solidFill>
                  </a:rPr>
                  <a:t>Hierarchical</a:t>
                </a:r>
                <a:r>
                  <a:rPr lang="en-TW" altLang="en-TW" sz="2400" dirty="0"/>
                  <a:t> </a:t>
                </a:r>
                <a:r>
                  <a:rPr lang="en-TW" altLang="en-TW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Feature Maps</a:t>
                </a:r>
                <a:endParaRPr lang="en-TW" altLang="en-TW" sz="2400" dirty="0"/>
              </a:p>
              <a:p>
                <a:pPr algn="l">
                  <a:lnSpc>
                    <a:spcPct val="12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TW" sz="2400" dirty="0"/>
              </a:p>
            </p:txBody>
          </p:sp>
        </p:grpSp>
        <p:sp>
          <p:nvSpPr>
            <p:cNvPr id="467" name="TextBox 466">
              <a:extLst>
                <a:ext uri="{FF2B5EF4-FFF2-40B4-BE49-F238E27FC236}">
                  <a16:creationId xmlns:a16="http://schemas.microsoft.com/office/drawing/2014/main" id="{26350880-7009-2E48-A2C7-FB338057B2CC}"/>
                </a:ext>
              </a:extLst>
            </p:cNvPr>
            <p:cNvSpPr txBox="1"/>
            <p:nvPr/>
          </p:nvSpPr>
          <p:spPr>
            <a:xfrm>
              <a:off x="18871370" y="7024283"/>
              <a:ext cx="1889740" cy="260509"/>
            </a:xfrm>
            <a:prstGeom prst="rect">
              <a:avLst/>
            </a:prstGeom>
            <a:solidFill>
              <a:schemeClr val="bg1"/>
            </a:solidFill>
          </p:spPr>
          <p:txBody>
            <a:bodyPr spcFirstLastPara="1" vert="horz" wrap="none" lIns="91425" tIns="91425" rIns="91425" bIns="91425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1200"/>
                </a:spcAft>
              </a:pPr>
              <a:r>
                <a:rPr lang="en-TW" dirty="0"/>
                <a:t>Classification</a:t>
              </a:r>
            </a:p>
          </p:txBody>
        </p:sp>
      </p:grpSp>
      <p:sp>
        <p:nvSpPr>
          <p:cNvPr id="470" name="TextBox 469">
            <a:extLst>
              <a:ext uri="{FF2B5EF4-FFF2-40B4-BE49-F238E27FC236}">
                <a16:creationId xmlns:a16="http://schemas.microsoft.com/office/drawing/2014/main" id="{8EDEA8B6-CE11-B940-8A69-D9DE81CDDD28}"/>
              </a:ext>
            </a:extLst>
          </p:cNvPr>
          <p:cNvSpPr txBox="1"/>
          <p:nvPr/>
        </p:nvSpPr>
        <p:spPr>
          <a:xfrm flipH="1">
            <a:off x="1783407" y="20084565"/>
            <a:ext cx="2332769" cy="795490"/>
          </a:xfrm>
          <a:prstGeom prst="rect">
            <a:avLst/>
          </a:prstGeom>
        </p:spPr>
        <p:txBody>
          <a:bodyPr spcFirstLastPara="1" vert="horz" wrap="none" lIns="91425" tIns="91425" rIns="91425" bIns="91425" rtlCol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TW" sz="2800" dirty="0"/>
              <a:t>Attention Map (Decouple)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24509B-A0CE-1244-9E0E-970912D14624}"/>
              </a:ext>
            </a:extLst>
          </p:cNvPr>
          <p:cNvGrpSpPr/>
          <p:nvPr/>
        </p:nvGrpSpPr>
        <p:grpSpPr>
          <a:xfrm>
            <a:off x="5656106" y="17851358"/>
            <a:ext cx="15489922" cy="5108406"/>
            <a:chOff x="5656106" y="17577038"/>
            <a:chExt cx="15489922" cy="5108406"/>
          </a:xfrm>
        </p:grpSpPr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7741FFC6-0583-0945-9E3F-3F99CDA854E8}"/>
                </a:ext>
              </a:extLst>
            </p:cNvPr>
            <p:cNvGrpSpPr/>
            <p:nvPr/>
          </p:nvGrpSpPr>
          <p:grpSpPr>
            <a:xfrm>
              <a:off x="5656106" y="17577038"/>
              <a:ext cx="15489922" cy="4349331"/>
              <a:chOff x="5656106" y="17324118"/>
              <a:chExt cx="15489922" cy="4349331"/>
            </a:xfrm>
          </p:grpSpPr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A48A667F-18AE-E343-90DE-FD14B8DDBEEC}"/>
                  </a:ext>
                </a:extLst>
              </p:cNvPr>
              <p:cNvGrpSpPr/>
              <p:nvPr/>
            </p:nvGrpSpPr>
            <p:grpSpPr>
              <a:xfrm>
                <a:off x="5656106" y="17351209"/>
                <a:ext cx="15489922" cy="4322240"/>
                <a:chOff x="5656106" y="17351209"/>
                <a:chExt cx="15489922" cy="4322240"/>
              </a:xfrm>
            </p:grpSpPr>
            <p:pic>
              <p:nvPicPr>
                <p:cNvPr id="459" name="Picture 2">
                  <a:extLst>
                    <a:ext uri="{FF2B5EF4-FFF2-40B4-BE49-F238E27FC236}">
                      <a16:creationId xmlns:a16="http://schemas.microsoft.com/office/drawing/2014/main" id="{32EA349A-95CE-4D49-B0E7-BAF5BBB6CC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56106" y="17353449"/>
                  <a:ext cx="5759999" cy="43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0" name="Picture 3">
                  <a:extLst>
                    <a:ext uri="{FF2B5EF4-FFF2-40B4-BE49-F238E27FC236}">
                      <a16:creationId xmlns:a16="http://schemas.microsoft.com/office/drawing/2014/main" id="{3C2BC262-62F2-5E46-9ADE-86323689F2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12" r="8092"/>
                <a:stretch/>
              </p:blipFill>
              <p:spPr bwMode="auto">
                <a:xfrm>
                  <a:off x="10887035" y="17351209"/>
                  <a:ext cx="5126172" cy="43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1" name="Picture 4">
                  <a:extLst>
                    <a:ext uri="{FF2B5EF4-FFF2-40B4-BE49-F238E27FC236}">
                      <a16:creationId xmlns:a16="http://schemas.microsoft.com/office/drawing/2014/main" id="{A96F10D9-3D31-3F48-8A4E-0AEC83CFD2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42" r="7162"/>
                <a:stretch/>
              </p:blipFill>
              <p:spPr bwMode="auto">
                <a:xfrm>
                  <a:off x="16019856" y="17351209"/>
                  <a:ext cx="5126172" cy="43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098F4921-4281-4E4A-926E-F6FBEED90634}"/>
                  </a:ext>
                </a:extLst>
              </p:cNvPr>
              <p:cNvSpPr txBox="1"/>
              <p:nvPr/>
            </p:nvSpPr>
            <p:spPr>
              <a:xfrm flipH="1">
                <a:off x="7464775" y="17369237"/>
                <a:ext cx="2142660" cy="583293"/>
              </a:xfrm>
              <a:prstGeom prst="rect">
                <a:avLst/>
              </a:prstGeom>
            </p:spPr>
            <p:txBody>
              <a:bodyPr spcFirstLastPara="1" vert="horz" wrap="none" lIns="91425" tIns="91425" rIns="91425" bIns="91425" rtlCol="0" anchor="ctr" anchorCtr="0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TW" sz="2800" b="1" dirty="0"/>
                  <a:t>Loss</a:t>
                </a: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A39D8CDC-F2CB-364E-A91D-21C2ADADD261}"/>
                  </a:ext>
                </a:extLst>
              </p:cNvPr>
              <p:cNvSpPr txBox="1"/>
              <p:nvPr/>
            </p:nvSpPr>
            <p:spPr>
              <a:xfrm flipH="1">
                <a:off x="12386770" y="17324118"/>
                <a:ext cx="2655772" cy="673529"/>
              </a:xfrm>
              <a:prstGeom prst="rect">
                <a:avLst/>
              </a:prstGeom>
            </p:spPr>
            <p:txBody>
              <a:bodyPr spcFirstLastPara="1" vert="horz" wrap="none" lIns="91425" tIns="91425" rIns="91425" bIns="91425" rtlCol="0" anchor="ctr" anchorCtr="0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TW" sz="2800" b="1" dirty="0"/>
                  <a:t>Branch Validation Accuracy</a:t>
                </a: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85F09764-7FC5-7945-98CD-4BE156160173}"/>
                  </a:ext>
                </a:extLst>
              </p:cNvPr>
              <p:cNvSpPr txBox="1"/>
              <p:nvPr/>
            </p:nvSpPr>
            <p:spPr>
              <a:xfrm flipH="1">
                <a:off x="17292807" y="17324118"/>
                <a:ext cx="2655772" cy="673529"/>
              </a:xfrm>
              <a:prstGeom prst="rect">
                <a:avLst/>
              </a:prstGeom>
            </p:spPr>
            <p:txBody>
              <a:bodyPr spcFirstLastPara="1" vert="horz" wrap="none" lIns="91425" tIns="91425" rIns="91425" bIns="91425" rtlCol="0" anchor="ctr" anchorCtr="0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TW" sz="2800" b="1" dirty="0"/>
                  <a:t>Track Validation Accuracy</a:t>
                </a:r>
              </a:p>
            </p:txBody>
          </p:sp>
        </p:grpSp>
        <p:sp>
          <p:nvSpPr>
            <p:cNvPr id="478" name="TextBox 477">
              <a:extLst>
                <a:ext uri="{FF2B5EF4-FFF2-40B4-BE49-F238E27FC236}">
                  <a16:creationId xmlns:a16="http://schemas.microsoft.com/office/drawing/2014/main" id="{E16EA183-7C27-AD4B-9E0C-131B67EBF5D7}"/>
                </a:ext>
              </a:extLst>
            </p:cNvPr>
            <p:cNvSpPr txBox="1"/>
            <p:nvPr/>
          </p:nvSpPr>
          <p:spPr>
            <a:xfrm flipH="1">
              <a:off x="5907839" y="21494184"/>
              <a:ext cx="7225203" cy="1191260"/>
            </a:xfrm>
            <a:prstGeom prst="rect">
              <a:avLst/>
            </a:prstGeom>
          </p:spPr>
          <p:txBody>
            <a:bodyPr spcFirstLastPara="1" vert="horz" wrap="none" lIns="91425" tIns="91425" rIns="91425" bIns="91425" rtlCol="0" anchor="ctr" anchorCtr="0">
              <a:noAutofit/>
            </a:bodyPr>
            <a:lstStyle/>
            <a:p>
              <a:pPr>
                <a:lnSpc>
                  <a:spcPct val="120000"/>
                </a:lnSpc>
                <a:spcAft>
                  <a:spcPts val="1200"/>
                </a:spcAft>
              </a:pPr>
              <a:r>
                <a:rPr lang="en-TW" sz="2800" dirty="0"/>
                <a:t>Loss and Accuracy (Bilateral-Branch Network)</a:t>
              </a:r>
              <a:endParaRPr lang="en-US" sz="2800" b="1" dirty="0">
                <a:solidFill>
                  <a:schemeClr val="bg1"/>
                </a:solidFill>
                <a:ea typeface="Noto Sans CJK TC Regular" panose="020B0500000000000000" pitchFamily="34" charset="-128"/>
              </a:endParaRPr>
            </a:p>
          </p:txBody>
        </p:sp>
      </p:grpSp>
      <p:sp>
        <p:nvSpPr>
          <p:cNvPr id="481" name="TextBox 480">
            <a:extLst>
              <a:ext uri="{FF2B5EF4-FFF2-40B4-BE49-F238E27FC236}">
                <a16:creationId xmlns:a16="http://schemas.microsoft.com/office/drawing/2014/main" id="{328CE56A-AF9A-3A49-AF9C-F0D0ADF84D75}"/>
              </a:ext>
            </a:extLst>
          </p:cNvPr>
          <p:cNvSpPr txBox="1"/>
          <p:nvPr/>
        </p:nvSpPr>
        <p:spPr>
          <a:xfrm flipH="1">
            <a:off x="17416234" y="3193124"/>
            <a:ext cx="4149750" cy="732872"/>
          </a:xfrm>
          <a:prstGeom prst="rect">
            <a:avLst/>
          </a:prstGeom>
        </p:spPr>
        <p:txBody>
          <a:bodyPr spcFirstLastPara="1" vert="horz" wrap="none" lIns="91425" tIns="91425" rIns="91425" bIns="91425" rtlCol="0" anchor="ctr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TW" sz="2800" dirty="0"/>
              <a:t>Swin Transformer Concept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23F919-BD3D-AD4D-9B11-03AC62910D09}"/>
              </a:ext>
            </a:extLst>
          </p:cNvPr>
          <p:cNvGrpSpPr/>
          <p:nvPr/>
        </p:nvGrpSpPr>
        <p:grpSpPr>
          <a:xfrm>
            <a:off x="3256112" y="9423607"/>
            <a:ext cx="14042800" cy="4061743"/>
            <a:chOff x="3256112" y="8921491"/>
            <a:chExt cx="14042800" cy="4061743"/>
          </a:xfrm>
        </p:grpSpPr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62C0E3D1-EF5A-3F47-8734-24377DE7B7F3}"/>
                </a:ext>
              </a:extLst>
            </p:cNvPr>
            <p:cNvGrpSpPr/>
            <p:nvPr/>
          </p:nvGrpSpPr>
          <p:grpSpPr>
            <a:xfrm>
              <a:off x="3256112" y="8921491"/>
              <a:ext cx="14042800" cy="4061743"/>
              <a:chOff x="3160982" y="9419308"/>
              <a:chExt cx="14042800" cy="4061743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D74CEA09-7F29-BF45-8BE5-3589DF21D220}"/>
                  </a:ext>
                </a:extLst>
              </p:cNvPr>
              <p:cNvGrpSpPr/>
              <p:nvPr/>
            </p:nvGrpSpPr>
            <p:grpSpPr>
              <a:xfrm>
                <a:off x="3160982" y="9419308"/>
                <a:ext cx="14042800" cy="4061743"/>
                <a:chOff x="3160982" y="9446057"/>
                <a:chExt cx="14042800" cy="4061743"/>
              </a:xfrm>
            </p:grpSpPr>
            <p:sp>
              <p:nvSpPr>
                <p:cNvPr id="357" name="矩形 27">
                  <a:extLst>
                    <a:ext uri="{FF2B5EF4-FFF2-40B4-BE49-F238E27FC236}">
                      <a16:creationId xmlns:a16="http://schemas.microsoft.com/office/drawing/2014/main" id="{FA145CAD-3877-7E4D-AE05-5774B4DC9E80}"/>
                    </a:ext>
                  </a:extLst>
                </p:cNvPr>
                <p:cNvSpPr/>
                <p:nvPr/>
              </p:nvSpPr>
              <p:spPr>
                <a:xfrm>
                  <a:off x="3160982" y="9446402"/>
                  <a:ext cx="18101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r>
                    <a:rPr lang="en-US" altLang="zh-TW" sz="2400" b="1" dirty="0">
                      <a:latin typeface="+mn-lt"/>
                    </a:rPr>
                    <a:t>Train Stage 1</a:t>
                  </a:r>
                  <a:endParaRPr lang="zh-TW" altLang="en-US" sz="2400" dirty="0">
                    <a:latin typeface="+mn-lt"/>
                  </a:endParaRPr>
                </a:p>
              </p:txBody>
            </p:sp>
            <p:sp>
              <p:nvSpPr>
                <p:cNvPr id="358" name="圓角矩形 29">
                  <a:extLst>
                    <a:ext uri="{FF2B5EF4-FFF2-40B4-BE49-F238E27FC236}">
                      <a16:creationId xmlns:a16="http://schemas.microsoft.com/office/drawing/2014/main" id="{05D50BF2-D416-B847-9CF7-A8A71194B465}"/>
                    </a:ext>
                  </a:extLst>
                </p:cNvPr>
                <p:cNvSpPr/>
                <p:nvPr/>
              </p:nvSpPr>
              <p:spPr>
                <a:xfrm>
                  <a:off x="3177192" y="9479484"/>
                  <a:ext cx="2777971" cy="4021885"/>
                </a:xfrm>
                <a:prstGeom prst="roundRect">
                  <a:avLst>
                    <a:gd name="adj" fmla="val 6116"/>
                  </a:avLst>
                </a:pr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354" name="矩形 8">
                  <a:extLst>
                    <a:ext uri="{FF2B5EF4-FFF2-40B4-BE49-F238E27FC236}">
                      <a16:creationId xmlns:a16="http://schemas.microsoft.com/office/drawing/2014/main" id="{02068331-D1F1-FD4C-8BD1-6538FF5C7CC8}"/>
                    </a:ext>
                  </a:extLst>
                </p:cNvPr>
                <p:cNvSpPr/>
                <p:nvPr/>
              </p:nvSpPr>
              <p:spPr>
                <a:xfrm>
                  <a:off x="8363088" y="10708211"/>
                  <a:ext cx="3098218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n-US" altLang="zh-TW" sz="2000" b="1" dirty="0">
                      <a:solidFill>
                        <a:schemeClr val="accent6">
                          <a:lumMod val="50000"/>
                        </a:schemeClr>
                      </a:solidFill>
                      <a:latin typeface="+mn-lt"/>
                    </a:rPr>
                    <a:t>Balanced Sampler</a:t>
                  </a:r>
                </a:p>
                <a:p>
                  <a:pPr algn="ctr"/>
                  <a:r>
                    <a:rPr lang="en-US" altLang="zh-TW" sz="2000" b="1" dirty="0">
                      <a:solidFill>
                        <a:schemeClr val="accent6">
                          <a:lumMod val="50000"/>
                        </a:schemeClr>
                      </a:solidFill>
                      <a:latin typeface="+mn-lt"/>
                    </a:rPr>
                    <a:t>(Train on Feature Extractor)</a:t>
                  </a:r>
                  <a:endParaRPr lang="zh-TW" altLang="en-US" sz="2000" dirty="0">
                    <a:solidFill>
                      <a:schemeClr val="accent6">
                        <a:lumMod val="50000"/>
                      </a:schemeClr>
                    </a:solidFill>
                    <a:latin typeface="+mn-lt"/>
                  </a:endParaRPr>
                </a:p>
              </p:txBody>
            </p:sp>
            <p:sp>
              <p:nvSpPr>
                <p:cNvPr id="352" name="矩形 10">
                  <a:extLst>
                    <a:ext uri="{FF2B5EF4-FFF2-40B4-BE49-F238E27FC236}">
                      <a16:creationId xmlns:a16="http://schemas.microsoft.com/office/drawing/2014/main" id="{27963358-14A5-764C-BA1B-97A9F34C04D4}"/>
                    </a:ext>
                  </a:extLst>
                </p:cNvPr>
                <p:cNvSpPr/>
                <p:nvPr/>
              </p:nvSpPr>
              <p:spPr>
                <a:xfrm>
                  <a:off x="11916096" y="10713452"/>
                  <a:ext cx="2220930" cy="707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n-US" altLang="zh-TW" sz="2000" b="1" dirty="0">
                      <a:solidFill>
                        <a:schemeClr val="accent6">
                          <a:lumMod val="50000"/>
                        </a:schemeClr>
                      </a:solidFill>
                      <a:latin typeface="+mn-lt"/>
                    </a:rPr>
                    <a:t>Balanced Sampler</a:t>
                  </a:r>
                </a:p>
                <a:p>
                  <a:pPr algn="ctr"/>
                  <a:r>
                    <a:rPr lang="en-US" altLang="zh-TW" sz="2000" b="1" dirty="0">
                      <a:solidFill>
                        <a:schemeClr val="accent6">
                          <a:lumMod val="50000"/>
                        </a:schemeClr>
                      </a:solidFill>
                      <a:latin typeface="+mn-lt"/>
                    </a:rPr>
                    <a:t>(Train on Classifier)</a:t>
                  </a:r>
                  <a:endParaRPr lang="zh-TW" altLang="en-US" sz="2000" dirty="0">
                    <a:solidFill>
                      <a:schemeClr val="accent6">
                        <a:lumMod val="50000"/>
                      </a:schemeClr>
                    </a:solidFill>
                    <a:latin typeface="+mn-lt"/>
                  </a:endParaRPr>
                </a:p>
              </p:txBody>
            </p:sp>
            <p:sp>
              <p:nvSpPr>
                <p:cNvPr id="350" name="矩形 12">
                  <a:extLst>
                    <a:ext uri="{FF2B5EF4-FFF2-40B4-BE49-F238E27FC236}">
                      <a16:creationId xmlns:a16="http://schemas.microsoft.com/office/drawing/2014/main" id="{228356A9-010F-8443-817C-E9D0619F6977}"/>
                    </a:ext>
                  </a:extLst>
                </p:cNvPr>
                <p:cNvSpPr/>
                <p:nvPr/>
              </p:nvSpPr>
              <p:spPr>
                <a:xfrm>
                  <a:off x="14593574" y="10729429"/>
                  <a:ext cx="2093843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n-US" altLang="zh-TW" sz="2000" b="1" dirty="0">
                      <a:solidFill>
                        <a:schemeClr val="accent6">
                          <a:lumMod val="50000"/>
                        </a:schemeClr>
                      </a:solidFill>
                      <a:latin typeface="+mn-lt"/>
                    </a:rPr>
                    <a:t>Balanced Sampler</a:t>
                  </a:r>
                </a:p>
                <a:p>
                  <a:pPr algn="ctr"/>
                  <a:r>
                    <a:rPr lang="en-US" altLang="zh-TW" sz="2000" b="1" dirty="0">
                      <a:solidFill>
                        <a:schemeClr val="accent6">
                          <a:lumMod val="50000"/>
                        </a:schemeClr>
                      </a:solidFill>
                      <a:latin typeface="+mn-lt"/>
                    </a:rPr>
                    <a:t>(Train on Both)</a:t>
                  </a:r>
                  <a:endParaRPr lang="zh-TW" altLang="en-US" sz="2000" dirty="0">
                    <a:solidFill>
                      <a:schemeClr val="accent6">
                        <a:lumMod val="50000"/>
                      </a:schemeClr>
                    </a:solidFill>
                    <a:latin typeface="+mn-lt"/>
                  </a:endParaRPr>
                </a:p>
              </p:txBody>
            </p:sp>
            <p:sp>
              <p:nvSpPr>
                <p:cNvPr id="348" name="矩形 17">
                  <a:extLst>
                    <a:ext uri="{FF2B5EF4-FFF2-40B4-BE49-F238E27FC236}">
                      <a16:creationId xmlns:a16="http://schemas.microsoft.com/office/drawing/2014/main" id="{412FB764-EA53-B64E-964E-98ED7AAD85F1}"/>
                    </a:ext>
                  </a:extLst>
                </p:cNvPr>
                <p:cNvSpPr/>
                <p:nvPr/>
              </p:nvSpPr>
              <p:spPr>
                <a:xfrm>
                  <a:off x="8456085" y="12659321"/>
                  <a:ext cx="3098218" cy="707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n-US" altLang="zh-TW" sz="2000" b="1" dirty="0">
                      <a:solidFill>
                        <a:schemeClr val="accent1">
                          <a:lumMod val="75000"/>
                        </a:schemeClr>
                      </a:solidFill>
                      <a:latin typeface="+mn-lt"/>
                    </a:rPr>
                    <a:t>Reversed Sampler</a:t>
                  </a:r>
                </a:p>
                <a:p>
                  <a:pPr algn="ctr"/>
                  <a:r>
                    <a:rPr lang="en-US" altLang="zh-TW" sz="2000" b="1" dirty="0">
                      <a:solidFill>
                        <a:schemeClr val="accent1">
                          <a:lumMod val="75000"/>
                        </a:schemeClr>
                      </a:solidFill>
                      <a:latin typeface="+mn-lt"/>
                    </a:rPr>
                    <a:t>(Train on Feature Extractor)</a:t>
                  </a:r>
                  <a:endParaRPr lang="zh-TW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endParaRPr>
                </a:p>
              </p:txBody>
            </p:sp>
            <p:sp>
              <p:nvSpPr>
                <p:cNvPr id="346" name="矩形 18">
                  <a:extLst>
                    <a:ext uri="{FF2B5EF4-FFF2-40B4-BE49-F238E27FC236}">
                      <a16:creationId xmlns:a16="http://schemas.microsoft.com/office/drawing/2014/main" id="{195C5738-E4EC-2A49-A205-436F2C8048D9}"/>
                    </a:ext>
                  </a:extLst>
                </p:cNvPr>
                <p:cNvSpPr/>
                <p:nvPr/>
              </p:nvSpPr>
              <p:spPr>
                <a:xfrm>
                  <a:off x="11914714" y="12653613"/>
                  <a:ext cx="2220930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n-US" altLang="zh-TW" sz="2000" b="1" dirty="0">
                      <a:solidFill>
                        <a:schemeClr val="accent1">
                          <a:lumMod val="75000"/>
                        </a:schemeClr>
                      </a:solidFill>
                      <a:latin typeface="+mn-lt"/>
                    </a:rPr>
                    <a:t>Reversed Sampler</a:t>
                  </a:r>
                </a:p>
                <a:p>
                  <a:pPr algn="ctr"/>
                  <a:r>
                    <a:rPr lang="en-US" altLang="zh-TW" sz="2000" b="1" dirty="0">
                      <a:solidFill>
                        <a:schemeClr val="accent1">
                          <a:lumMod val="75000"/>
                        </a:schemeClr>
                      </a:solidFill>
                      <a:latin typeface="+mn-lt"/>
                    </a:rPr>
                    <a:t>(Train on Classifier)</a:t>
                  </a:r>
                  <a:endParaRPr lang="zh-TW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endParaRPr>
                </a:p>
              </p:txBody>
            </p:sp>
            <p:sp>
              <p:nvSpPr>
                <p:cNvPr id="344" name="矩形 19">
                  <a:extLst>
                    <a:ext uri="{FF2B5EF4-FFF2-40B4-BE49-F238E27FC236}">
                      <a16:creationId xmlns:a16="http://schemas.microsoft.com/office/drawing/2014/main" id="{B7B11E17-0D13-D441-BD85-DE87759FA97B}"/>
                    </a:ext>
                  </a:extLst>
                </p:cNvPr>
                <p:cNvSpPr/>
                <p:nvPr/>
              </p:nvSpPr>
              <p:spPr>
                <a:xfrm>
                  <a:off x="14764049" y="12647137"/>
                  <a:ext cx="2097690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n-US" altLang="zh-TW" sz="2000" b="1" dirty="0">
                      <a:solidFill>
                        <a:schemeClr val="accent1">
                          <a:lumMod val="75000"/>
                        </a:schemeClr>
                      </a:solidFill>
                      <a:latin typeface="+mn-lt"/>
                    </a:rPr>
                    <a:t>Reversed Sampler</a:t>
                  </a:r>
                </a:p>
                <a:p>
                  <a:pPr algn="ctr"/>
                  <a:r>
                    <a:rPr lang="en-US" altLang="zh-TW" sz="2000" b="1" dirty="0">
                      <a:solidFill>
                        <a:schemeClr val="accent1">
                          <a:lumMod val="75000"/>
                        </a:schemeClr>
                      </a:solidFill>
                      <a:latin typeface="+mn-lt"/>
                    </a:rPr>
                    <a:t>(Train on Both)</a:t>
                  </a:r>
                  <a:endParaRPr lang="zh-TW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</a:endParaRPr>
                </a:p>
              </p:txBody>
            </p:sp>
            <p:sp>
              <p:nvSpPr>
                <p:cNvPr id="342" name="矩形 28">
                  <a:extLst>
                    <a:ext uri="{FF2B5EF4-FFF2-40B4-BE49-F238E27FC236}">
                      <a16:creationId xmlns:a16="http://schemas.microsoft.com/office/drawing/2014/main" id="{92C7674B-B3FA-C64F-A6F3-98B12C372284}"/>
                    </a:ext>
                  </a:extLst>
                </p:cNvPr>
                <p:cNvSpPr/>
                <p:nvPr/>
              </p:nvSpPr>
              <p:spPr>
                <a:xfrm>
                  <a:off x="6139251" y="9446057"/>
                  <a:ext cx="285526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r>
                    <a:rPr lang="en-US" altLang="zh-TW" sz="2400" b="1" dirty="0">
                      <a:latin typeface="+mn-lt"/>
                    </a:rPr>
                    <a:t>Train Stage 2 Choices</a:t>
                  </a:r>
                  <a:endParaRPr lang="zh-TW" altLang="en-US" sz="2400" dirty="0">
                    <a:latin typeface="+mn-lt"/>
                  </a:endParaRPr>
                </a:p>
              </p:txBody>
            </p:sp>
            <p:sp>
              <p:nvSpPr>
                <p:cNvPr id="343" name="圓角矩形 30">
                  <a:extLst>
                    <a:ext uri="{FF2B5EF4-FFF2-40B4-BE49-F238E27FC236}">
                      <a16:creationId xmlns:a16="http://schemas.microsoft.com/office/drawing/2014/main" id="{0EADDFED-C6E7-EB46-B43B-236C34BD8C5D}"/>
                    </a:ext>
                  </a:extLst>
                </p:cNvPr>
                <p:cNvSpPr/>
                <p:nvPr/>
              </p:nvSpPr>
              <p:spPr>
                <a:xfrm>
                  <a:off x="6054715" y="9485915"/>
                  <a:ext cx="11149067" cy="4021885"/>
                </a:xfrm>
                <a:prstGeom prst="roundRect">
                  <a:avLst>
                    <a:gd name="adj" fmla="val 3984"/>
                  </a:avLst>
                </a:pr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/>
                  <a:endParaRPr lang="zh-TW" altLang="en-US" dirty="0"/>
                </a:p>
              </p:txBody>
            </p:sp>
          </p:grpSp>
          <p:sp>
            <p:nvSpPr>
              <p:cNvPr id="457" name="文字方塊 109">
                <a:extLst>
                  <a:ext uri="{FF2B5EF4-FFF2-40B4-BE49-F238E27FC236}">
                    <a16:creationId xmlns:a16="http://schemas.microsoft.com/office/drawing/2014/main" id="{7412BE75-B6A7-6444-9F24-F3EA6B1B7F5A}"/>
                  </a:ext>
                </a:extLst>
              </p:cNvPr>
              <p:cNvSpPr txBox="1"/>
              <p:nvPr/>
            </p:nvSpPr>
            <p:spPr>
              <a:xfrm>
                <a:off x="3527201" y="11889504"/>
                <a:ext cx="2077952" cy="405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C00000"/>
                    </a:solidFill>
                  </a:rPr>
                  <a:t>Uniform Sampler</a:t>
                </a:r>
                <a:endParaRPr lang="zh-TW" altLang="en-US" sz="2000" b="1" dirty="0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206" name="圖片 1">
              <a:extLst>
                <a:ext uri="{FF2B5EF4-FFF2-40B4-BE49-F238E27FC236}">
                  <a16:creationId xmlns:a16="http://schemas.microsoft.com/office/drawing/2014/main" id="{93025A9C-8253-4447-B971-81097D2F8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73163" y="10002633"/>
              <a:ext cx="1376288" cy="1346455"/>
            </a:xfrm>
            <a:prstGeom prst="rect">
              <a:avLst/>
            </a:prstGeom>
          </p:spPr>
        </p:pic>
        <p:pic>
          <p:nvPicPr>
            <p:cNvPr id="207" name="Picture 28">
              <a:extLst>
                <a:ext uri="{FF2B5EF4-FFF2-40B4-BE49-F238E27FC236}">
                  <a16:creationId xmlns:a16="http://schemas.microsoft.com/office/drawing/2014/main" id="{CAFEF166-74B8-1F49-A13E-0331A2CB9B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9695" y="9024632"/>
              <a:ext cx="1275857" cy="1257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" name="Picture 28">
              <a:extLst>
                <a:ext uri="{FF2B5EF4-FFF2-40B4-BE49-F238E27FC236}">
                  <a16:creationId xmlns:a16="http://schemas.microsoft.com/office/drawing/2014/main" id="{842A3DA9-AC2E-4449-833D-610584B3E3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90948" y="9024632"/>
              <a:ext cx="1275857" cy="1257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" name="Picture 28">
              <a:extLst>
                <a:ext uri="{FF2B5EF4-FFF2-40B4-BE49-F238E27FC236}">
                  <a16:creationId xmlns:a16="http://schemas.microsoft.com/office/drawing/2014/main" id="{2DD169FE-1C3A-6049-912A-C726929EC2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70095" y="9028286"/>
              <a:ext cx="1275857" cy="1257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" name="圖片 3">
              <a:extLst>
                <a:ext uri="{FF2B5EF4-FFF2-40B4-BE49-F238E27FC236}">
                  <a16:creationId xmlns:a16="http://schemas.microsoft.com/office/drawing/2014/main" id="{5F37EB36-45CC-0342-ADE8-60B8D7889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29695" y="10841319"/>
              <a:ext cx="1357340" cy="13472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1" name="圖片 3">
              <a:extLst>
                <a:ext uri="{FF2B5EF4-FFF2-40B4-BE49-F238E27FC236}">
                  <a16:creationId xmlns:a16="http://schemas.microsoft.com/office/drawing/2014/main" id="{0D92BEFA-0929-5B40-8C13-C8D27E141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441639" y="10839275"/>
              <a:ext cx="1357340" cy="13472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2" name="圖片 3">
              <a:extLst>
                <a:ext uri="{FF2B5EF4-FFF2-40B4-BE49-F238E27FC236}">
                  <a16:creationId xmlns:a16="http://schemas.microsoft.com/office/drawing/2014/main" id="{3FF1B8F3-D8E6-F244-B89F-C8742D66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223958" y="10839274"/>
              <a:ext cx="1357340" cy="134727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948680-EDCB-8447-A154-C6FC2D353BB7}"/>
              </a:ext>
            </a:extLst>
          </p:cNvPr>
          <p:cNvGrpSpPr/>
          <p:nvPr/>
        </p:nvGrpSpPr>
        <p:grpSpPr>
          <a:xfrm>
            <a:off x="198645" y="266141"/>
            <a:ext cx="3938139" cy="1537066"/>
            <a:chOff x="198645" y="380441"/>
            <a:chExt cx="3938139" cy="1537066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0324C986-424B-C94B-B2F8-B2FD7ECA8A35}"/>
                </a:ext>
              </a:extLst>
            </p:cNvPr>
            <p:cNvSpPr txBox="1"/>
            <p:nvPr/>
          </p:nvSpPr>
          <p:spPr>
            <a:xfrm>
              <a:off x="398303" y="1425064"/>
              <a:ext cx="361689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600" b="1" dirty="0">
                  <a:solidFill>
                    <a:srgbClr val="3A5683"/>
                  </a:solidFill>
                  <a:latin typeface="Noto Sans CJK TC Regular" panose="020B0500000000000000" pitchFamily="34" charset="-128"/>
                  <a:ea typeface="Noto Sans CJK TC Regular" panose="020B0500000000000000" pitchFamily="34" charset="-128"/>
                </a:rPr>
                <a:t>NTU DLCV Fall 2021 </a:t>
              </a:r>
              <a:endParaRPr kumimoji="1" lang="zh-TW" altLang="en-US" sz="2600" b="1" dirty="0">
                <a:solidFill>
                  <a:srgbClr val="3A5683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E8DCC60-FA11-A34B-9A12-F3B03A6F7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98645" y="380441"/>
              <a:ext cx="3938139" cy="104026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BA0294-1395-A74C-BFB7-4E03DE44B675}"/>
              </a:ext>
            </a:extLst>
          </p:cNvPr>
          <p:cNvSpPr txBox="1"/>
          <p:nvPr/>
        </p:nvSpPr>
        <p:spPr>
          <a:xfrm>
            <a:off x="5314950" y="4857750"/>
            <a:ext cx="0" cy="0"/>
          </a:xfrm>
          <a:prstGeom prst="rect">
            <a:avLst/>
          </a:prstGeom>
        </p:spPr>
        <p:txBody>
          <a:bodyPr spcFirstLastPara="1" vert="horz" wrap="none" lIns="91425" tIns="91425" rIns="91425" bIns="91425" rtlCol="0" anchor="ctr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endParaRPr lang="en-TW" sz="15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5C3E27-C093-CF47-9073-6C4F81FE281D}"/>
              </a:ext>
            </a:extLst>
          </p:cNvPr>
          <p:cNvGrpSpPr/>
          <p:nvPr/>
        </p:nvGrpSpPr>
        <p:grpSpPr>
          <a:xfrm>
            <a:off x="5919892" y="13505162"/>
            <a:ext cx="15396909" cy="4276412"/>
            <a:chOff x="5826028" y="13084293"/>
            <a:chExt cx="15396909" cy="42764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194F311-798B-1A46-908E-02D2BB79DEEF}"/>
                </a:ext>
              </a:extLst>
            </p:cNvPr>
            <p:cNvGrpSpPr/>
            <p:nvPr/>
          </p:nvGrpSpPr>
          <p:grpSpPr>
            <a:xfrm>
              <a:off x="5826028" y="13566127"/>
              <a:ext cx="15396909" cy="3794578"/>
              <a:chOff x="5826028" y="12975898"/>
              <a:chExt cx="15396909" cy="3794578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E8C10FF8-E3CB-1941-9A8B-33956DFE6159}"/>
                  </a:ext>
                </a:extLst>
              </p:cNvPr>
              <p:cNvGrpSpPr/>
              <p:nvPr/>
            </p:nvGrpSpPr>
            <p:grpSpPr>
              <a:xfrm>
                <a:off x="6601374" y="13471010"/>
                <a:ext cx="6437806" cy="583293"/>
                <a:chOff x="7013646" y="13021795"/>
                <a:chExt cx="7894193" cy="715248"/>
              </a:xfrm>
            </p:grpSpPr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A5A1D1E5-E61D-5548-A617-6877D8ECC5C0}"/>
                    </a:ext>
                  </a:extLst>
                </p:cNvPr>
                <p:cNvSpPr txBox="1"/>
                <p:nvPr/>
              </p:nvSpPr>
              <p:spPr>
                <a:xfrm flipH="1">
                  <a:off x="7013646" y="13021795"/>
                  <a:ext cx="2627381" cy="715248"/>
                </a:xfrm>
                <a:prstGeom prst="rect">
                  <a:avLst/>
                </a:prstGeom>
              </p:spPr>
              <p:txBody>
                <a:bodyPr spcFirstLastPara="1" vert="horz" wrap="none" lIns="91425" tIns="91425" rIns="91425" bIns="91425" rtlCol="0" anchor="ctr" anchorCtr="0">
                  <a:no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1200"/>
                    </a:spcAft>
                  </a:pPr>
                  <a:r>
                    <a:rPr lang="en-TW" sz="2800" b="1" dirty="0"/>
                    <a:t>Ground Truth</a:t>
                  </a:r>
                </a:p>
              </p:txBody>
            </p:sp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F9998CBB-0892-D540-8D97-D42F6A7C31F3}"/>
                    </a:ext>
                  </a:extLst>
                </p:cNvPr>
                <p:cNvSpPr txBox="1"/>
                <p:nvPr/>
              </p:nvSpPr>
              <p:spPr>
                <a:xfrm flipH="1">
                  <a:off x="10805055" y="13021795"/>
                  <a:ext cx="4102784" cy="715248"/>
                </a:xfrm>
                <a:prstGeom prst="rect">
                  <a:avLst/>
                </a:prstGeom>
              </p:spPr>
              <p:txBody>
                <a:bodyPr spcFirstLastPara="1" vert="horz" wrap="none" lIns="91425" tIns="91425" rIns="91425" bIns="91425" rtlCol="0" anchor="ctr" anchorCtr="0">
                  <a:no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1200"/>
                    </a:spcAft>
                  </a:pPr>
                  <a:r>
                    <a:rPr lang="en-TW" sz="2800" b="1" dirty="0"/>
                    <a:t>Predict Swin baseline</a:t>
                  </a:r>
                </a:p>
              </p:txBody>
            </p: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F899F660-1460-0D41-BC47-B014200E23F9}"/>
                  </a:ext>
                </a:extLst>
              </p:cNvPr>
              <p:cNvGrpSpPr/>
              <p:nvPr/>
            </p:nvGrpSpPr>
            <p:grpSpPr>
              <a:xfrm>
                <a:off x="13952043" y="13445202"/>
                <a:ext cx="7270894" cy="581206"/>
                <a:chOff x="6993791" y="16986711"/>
                <a:chExt cx="8947771" cy="715249"/>
              </a:xfrm>
            </p:grpSpPr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C35DBCEF-639B-DD42-90F6-BF3D8D6755A3}"/>
                    </a:ext>
                  </a:extLst>
                </p:cNvPr>
                <p:cNvSpPr txBox="1"/>
                <p:nvPr/>
              </p:nvSpPr>
              <p:spPr>
                <a:xfrm flipH="1">
                  <a:off x="6993791" y="16986711"/>
                  <a:ext cx="2722148" cy="715249"/>
                </a:xfrm>
                <a:prstGeom prst="rect">
                  <a:avLst/>
                </a:prstGeom>
              </p:spPr>
              <p:txBody>
                <a:bodyPr spcFirstLastPara="1" vert="horz" wrap="none" lIns="91425" tIns="91425" rIns="91425" bIns="91425" rtlCol="0" anchor="ctr" anchorCtr="0">
                  <a:no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1200"/>
                    </a:spcAft>
                  </a:pPr>
                  <a:r>
                    <a:rPr lang="en-TW" sz="2800" b="1" dirty="0"/>
                    <a:t>Ground Truth</a:t>
                  </a:r>
                </a:p>
              </p:txBody>
            </p:sp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88C1AA87-5851-D944-8C3E-01FEF4ECF841}"/>
                    </a:ext>
                  </a:extLst>
                </p:cNvPr>
                <p:cNvSpPr txBox="1"/>
                <p:nvPr/>
              </p:nvSpPr>
              <p:spPr>
                <a:xfrm flipH="1">
                  <a:off x="9868549" y="16986711"/>
                  <a:ext cx="6073013" cy="715249"/>
                </a:xfrm>
                <a:prstGeom prst="rect">
                  <a:avLst/>
                </a:prstGeom>
              </p:spPr>
              <p:txBody>
                <a:bodyPr spcFirstLastPara="1" vert="horz" wrap="none" lIns="91425" tIns="91425" rIns="91425" bIns="91425" rtlCol="0" anchor="ctr" anchorCtr="0">
                  <a:no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1200"/>
                    </a:spcAft>
                  </a:pPr>
                  <a:r>
                    <a:rPr lang="en-TW" sz="2800" b="1" dirty="0"/>
                    <a:t>Predict Swin w/ reverse sampler</a:t>
                  </a:r>
                </a:p>
              </p:txBody>
            </p:sp>
          </p:grp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804EDF03-7BE0-8B49-8DCA-77EDA0665FE5}"/>
                  </a:ext>
                </a:extLst>
              </p:cNvPr>
              <p:cNvSpPr txBox="1"/>
              <p:nvPr/>
            </p:nvSpPr>
            <p:spPr>
              <a:xfrm flipH="1">
                <a:off x="5860936" y="12975898"/>
                <a:ext cx="2332769" cy="583293"/>
              </a:xfrm>
              <a:prstGeom prst="rect">
                <a:avLst/>
              </a:prstGeom>
            </p:spPr>
            <p:txBody>
              <a:bodyPr spcFirstLastPara="1" vert="horz" wrap="none" lIns="91425" tIns="91425" rIns="91425" bIns="91425" rtlCol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TW" sz="2800" dirty="0"/>
                  <a:t>TSNE (Decouple)</a:t>
                </a: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0BF95F7E-7459-584A-9F65-46E66CC373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03" t="-414" r="3617" b="20727"/>
              <a:stretch/>
            </p:blipFill>
            <p:spPr bwMode="auto">
              <a:xfrm>
                <a:off x="5826028" y="13887308"/>
                <a:ext cx="3748262" cy="284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78BF27BD-B59B-F249-8BE2-68892533EE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39" r="4056" b="22716"/>
              <a:stretch/>
            </p:blipFill>
            <p:spPr bwMode="auto">
              <a:xfrm>
                <a:off x="9397565" y="13917818"/>
                <a:ext cx="3874364" cy="27746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CDBCE990-F49F-5644-8F5E-49A6CC4A7A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56" r="4057" b="19751"/>
              <a:stretch/>
            </p:blipFill>
            <p:spPr bwMode="auto">
              <a:xfrm>
                <a:off x="13249831" y="13894207"/>
                <a:ext cx="3716659" cy="28762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F4379E85-8A70-E744-9EE0-EB2E2AFC55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21" r="4007" b="22329"/>
              <a:stretch/>
            </p:blipFill>
            <p:spPr bwMode="auto">
              <a:xfrm>
                <a:off x="16956869" y="13914240"/>
                <a:ext cx="3849816" cy="2788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E5983E0-8BCF-9147-80EA-BB22C5AAE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9148" y="13084293"/>
              <a:ext cx="5467464" cy="1004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C5596E-CECB-204D-AAB3-214937C8A1B3}"/>
              </a:ext>
            </a:extLst>
          </p:cNvPr>
          <p:cNvCxnSpPr>
            <a:cxnSpLocks/>
          </p:cNvCxnSpPr>
          <p:nvPr/>
        </p:nvCxnSpPr>
        <p:spPr>
          <a:xfrm flipH="1">
            <a:off x="13353093" y="14463136"/>
            <a:ext cx="12700" cy="345152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5ABF0F2-DCA3-F046-A216-244656425E5C}"/>
              </a:ext>
            </a:extLst>
          </p:cNvPr>
          <p:cNvSpPr/>
          <p:nvPr/>
        </p:nvSpPr>
        <p:spPr>
          <a:xfrm>
            <a:off x="10100324" y="16436291"/>
            <a:ext cx="786711" cy="6510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9E461574-8DB3-DE4A-9B62-D9AA30E18A53}"/>
              </a:ext>
            </a:extLst>
          </p:cNvPr>
          <p:cNvSpPr/>
          <p:nvPr/>
        </p:nvSpPr>
        <p:spPr>
          <a:xfrm>
            <a:off x="6488930" y="16407134"/>
            <a:ext cx="786711" cy="6510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62234EA7-B475-294D-A105-61A24273597D}"/>
              </a:ext>
            </a:extLst>
          </p:cNvPr>
          <p:cNvSpPr/>
          <p:nvPr/>
        </p:nvSpPr>
        <p:spPr>
          <a:xfrm>
            <a:off x="13997396" y="15632780"/>
            <a:ext cx="786711" cy="6510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039C9970-37E0-1042-B5EC-94B5BCD54158}"/>
              </a:ext>
            </a:extLst>
          </p:cNvPr>
          <p:cNvSpPr/>
          <p:nvPr/>
        </p:nvSpPr>
        <p:spPr>
          <a:xfrm>
            <a:off x="17729367" y="15604873"/>
            <a:ext cx="786711" cy="6510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D56C90-6978-7C4B-BB3C-E42405C6198D}"/>
              </a:ext>
            </a:extLst>
          </p:cNvPr>
          <p:cNvSpPr txBox="1"/>
          <p:nvPr/>
        </p:nvSpPr>
        <p:spPr>
          <a:xfrm>
            <a:off x="-12915900" y="3848100"/>
            <a:ext cx="0" cy="0"/>
          </a:xfrm>
          <a:prstGeom prst="rect">
            <a:avLst/>
          </a:prstGeom>
        </p:spPr>
        <p:txBody>
          <a:bodyPr spcFirstLastPara="1" vert="horz" wrap="none" lIns="91425" tIns="91425" rIns="91425" bIns="91425" rtlCol="0" anchor="ctr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endParaRPr lang="en-TW" sz="1500" dirty="0"/>
          </a:p>
        </p:txBody>
      </p:sp>
    </p:spTree>
    <p:extLst>
      <p:ext uri="{BB962C8B-B14F-4D97-AF65-F5344CB8AC3E}">
        <p14:creationId xmlns:p14="http://schemas.microsoft.com/office/powerpoint/2010/main" val="2948551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spcFirstLastPara="1" vert="horz" wrap="square" lIns="91425" tIns="91425" rIns="91425" bIns="91425" rtlCol="0" anchor="ctr" anchorCtr="0">
        <a:noAutofit/>
      </a:bodyPr>
      <a:lstStyle>
        <a:defPPr algn="l">
          <a:lnSpc>
            <a:spcPct val="120000"/>
          </a:lnSpc>
          <a:spcBef>
            <a:spcPts val="0"/>
          </a:spcBef>
          <a:spcAft>
            <a:spcPts val="1200"/>
          </a:spcAft>
          <a:defRPr sz="15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4500</TotalTime>
  <Words>292</Words>
  <Application>Microsoft Macintosh PowerPoint</Application>
  <PresentationFormat>Custom</PresentationFormat>
  <Paragraphs>138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Noto Sans CJK TC Regular</vt:lpstr>
      <vt:lpstr>Arial</vt:lpstr>
      <vt:lpstr>Calibri</vt:lpstr>
      <vt:lpstr>Calibri Light</vt:lpstr>
      <vt:lpstr>Cambria Math</vt:lpstr>
      <vt:lpstr>Office 佈景主題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222</cp:revision>
  <dcterms:created xsi:type="dcterms:W3CDTF">2019-12-20T05:06:20Z</dcterms:created>
  <dcterms:modified xsi:type="dcterms:W3CDTF">2022-01-14T03:28:09Z</dcterms:modified>
</cp:coreProperties>
</file>